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1" r:id="rId3"/>
    <p:sldId id="294" r:id="rId4"/>
    <p:sldId id="303" r:id="rId5"/>
    <p:sldId id="301" r:id="rId6"/>
    <p:sldId id="302" r:id="rId7"/>
    <p:sldId id="258" r:id="rId8"/>
    <p:sldId id="257" r:id="rId9"/>
    <p:sldId id="267" r:id="rId10"/>
    <p:sldId id="304" r:id="rId11"/>
    <p:sldId id="308" r:id="rId12"/>
    <p:sldId id="306" r:id="rId13"/>
    <p:sldId id="313" r:id="rId14"/>
    <p:sldId id="307" r:id="rId15"/>
    <p:sldId id="309" r:id="rId16"/>
    <p:sldId id="310" r:id="rId17"/>
    <p:sldId id="311" r:id="rId18"/>
    <p:sldId id="262" r:id="rId19"/>
    <p:sldId id="312" r:id="rId20"/>
    <p:sldId id="283" r:id="rId21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pos="1104">
          <p15:clr>
            <a:srgbClr val="A4A3A4"/>
          </p15:clr>
        </p15:guide>
        <p15:guide id="4" pos="5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CCC"/>
    <a:srgbClr val="FF0000"/>
    <a:srgbClr val="BE0028"/>
    <a:srgbClr val="0080FF"/>
    <a:srgbClr val="FF00FF"/>
    <a:srgbClr val="F3F3F3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188" y="72"/>
      </p:cViewPr>
      <p:guideLst>
        <p:guide orient="horz" pos="1440"/>
        <p:guide orient="horz" pos="960"/>
        <p:guide pos="1104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A7A2B-D0C3-412E-9001-1011928685A7}" type="doc">
      <dgm:prSet loTypeId="urn:microsoft.com/office/officeart/2005/8/layout/radial1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F0F9CDF1-7578-4B81-9033-8258D8997FE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b="1" dirty="0" smtClean="0"/>
            <a:t>AT-Entgelt</a:t>
          </a:r>
          <a:endParaRPr lang="de-DE" b="1" dirty="0"/>
        </a:p>
      </dgm:t>
    </dgm:pt>
    <dgm:pt modelId="{B07E12D1-9A9F-4598-9FAC-3CCAF6805A0F}" type="parTrans" cxnId="{B6A8940F-13D9-4C28-89D5-CDC75DBED9B5}">
      <dgm:prSet/>
      <dgm:spPr/>
      <dgm:t>
        <a:bodyPr/>
        <a:lstStyle/>
        <a:p>
          <a:endParaRPr lang="de-DE"/>
        </a:p>
      </dgm:t>
    </dgm:pt>
    <dgm:pt modelId="{D3AAAE98-CA15-4DBE-A2DA-9237CE1C5155}" type="sibTrans" cxnId="{B6A8940F-13D9-4C28-89D5-CDC75DBED9B5}">
      <dgm:prSet/>
      <dgm:spPr/>
      <dgm:t>
        <a:bodyPr/>
        <a:lstStyle/>
        <a:p>
          <a:endParaRPr lang="de-DE"/>
        </a:p>
      </dgm:t>
    </dgm:pt>
    <dgm:pt modelId="{E0796FF5-E628-4A99-A44D-6F874513860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b="1" dirty="0" smtClean="0"/>
            <a:t>AT-Gehalt</a:t>
          </a:r>
          <a:endParaRPr lang="de-DE" b="1" dirty="0"/>
        </a:p>
      </dgm:t>
    </dgm:pt>
    <dgm:pt modelId="{82988407-8B30-4EB1-8F7B-00242C2D389C}" type="parTrans" cxnId="{231D9EA0-402E-4DED-9A92-FD9E0F9FE576}">
      <dgm:prSet/>
      <dgm:spPr/>
      <dgm:t>
        <a:bodyPr/>
        <a:lstStyle/>
        <a:p>
          <a:endParaRPr lang="de-DE"/>
        </a:p>
      </dgm:t>
    </dgm:pt>
    <dgm:pt modelId="{2523EA68-4817-4B63-87D7-7FB9CCB40E3B}" type="sibTrans" cxnId="{231D9EA0-402E-4DED-9A92-FD9E0F9FE576}">
      <dgm:prSet/>
      <dgm:spPr/>
      <dgm:t>
        <a:bodyPr/>
        <a:lstStyle/>
        <a:p>
          <a:endParaRPr lang="de-DE"/>
        </a:p>
      </dgm:t>
    </dgm:pt>
    <dgm:pt modelId="{A9C1A66C-3F99-44D4-8BE6-D98E92CDDA4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b="1" dirty="0" smtClean="0"/>
            <a:t>Zulagen und sonstige </a:t>
          </a:r>
          <a:r>
            <a:rPr lang="de-DE" b="1" dirty="0" err="1" smtClean="0"/>
            <a:t>Benefits</a:t>
          </a:r>
          <a:endParaRPr lang="de-DE" b="1" dirty="0"/>
        </a:p>
      </dgm:t>
    </dgm:pt>
    <dgm:pt modelId="{0429C7B4-5F9A-4D00-BD20-61AC04C29199}" type="parTrans" cxnId="{5FC7ED04-4E69-4969-90F0-2090F59469BB}">
      <dgm:prSet/>
      <dgm:spPr/>
      <dgm:t>
        <a:bodyPr/>
        <a:lstStyle/>
        <a:p>
          <a:endParaRPr lang="de-DE"/>
        </a:p>
      </dgm:t>
    </dgm:pt>
    <dgm:pt modelId="{5CB98854-0733-4527-B0F5-AC098822057D}" type="sibTrans" cxnId="{5FC7ED04-4E69-4969-90F0-2090F59469BB}">
      <dgm:prSet/>
      <dgm:spPr/>
      <dgm:t>
        <a:bodyPr/>
        <a:lstStyle/>
        <a:p>
          <a:endParaRPr lang="de-DE"/>
        </a:p>
      </dgm:t>
    </dgm:pt>
    <dgm:pt modelId="{74379FA9-EB62-46AE-A421-C274A020C7D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b="1" dirty="0" smtClean="0"/>
            <a:t>Einmal-zahlungen</a:t>
          </a:r>
          <a:endParaRPr lang="de-DE" b="1" dirty="0"/>
        </a:p>
      </dgm:t>
    </dgm:pt>
    <dgm:pt modelId="{B9BAB076-5C74-4B23-AA15-FE1550FCABFC}" type="parTrans" cxnId="{7729C079-876E-4CE2-B644-481FAF7B462D}">
      <dgm:prSet/>
      <dgm:spPr/>
      <dgm:t>
        <a:bodyPr/>
        <a:lstStyle/>
        <a:p>
          <a:endParaRPr lang="de-DE"/>
        </a:p>
      </dgm:t>
    </dgm:pt>
    <dgm:pt modelId="{C0934BC7-A36F-4F9C-BFB0-D98DE7E46E83}" type="sibTrans" cxnId="{7729C079-876E-4CE2-B644-481FAF7B462D}">
      <dgm:prSet/>
      <dgm:spPr/>
      <dgm:t>
        <a:bodyPr/>
        <a:lstStyle/>
        <a:p>
          <a:endParaRPr lang="de-DE"/>
        </a:p>
      </dgm:t>
    </dgm:pt>
    <dgm:pt modelId="{DEFC480C-EEBE-4392-9C7E-EBB98866FC2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b="1" dirty="0" smtClean="0"/>
            <a:t>Boni</a:t>
          </a:r>
          <a:endParaRPr lang="de-DE" b="1" dirty="0"/>
        </a:p>
      </dgm:t>
    </dgm:pt>
    <dgm:pt modelId="{B029BDEC-B3C3-4553-8C97-C3B15FF439B0}" type="parTrans" cxnId="{217CAF57-0EF1-41BF-95A0-4372E98FF406}">
      <dgm:prSet/>
      <dgm:spPr/>
      <dgm:t>
        <a:bodyPr/>
        <a:lstStyle/>
        <a:p>
          <a:endParaRPr lang="de-DE"/>
        </a:p>
      </dgm:t>
    </dgm:pt>
    <dgm:pt modelId="{CE946727-3E07-42F8-BC4E-401C0D4A41C0}" type="sibTrans" cxnId="{217CAF57-0EF1-41BF-95A0-4372E98FF406}">
      <dgm:prSet/>
      <dgm:spPr/>
      <dgm:t>
        <a:bodyPr/>
        <a:lstStyle/>
        <a:p>
          <a:endParaRPr lang="de-DE"/>
        </a:p>
      </dgm:t>
    </dgm:pt>
    <dgm:pt modelId="{905A76DF-0D6D-48A7-B81D-AB12FFA26A6A}" type="pres">
      <dgm:prSet presAssocID="{03FA7A2B-D0C3-412E-9001-1011928685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0FDEEE7-B8A5-4629-8328-28ADED1DCB02}" type="pres">
      <dgm:prSet presAssocID="{F0F9CDF1-7578-4B81-9033-8258D8997FEA}" presName="centerShape" presStyleLbl="node0" presStyleIdx="0" presStyleCnt="1"/>
      <dgm:spPr/>
      <dgm:t>
        <a:bodyPr/>
        <a:lstStyle/>
        <a:p>
          <a:endParaRPr lang="de-DE"/>
        </a:p>
      </dgm:t>
    </dgm:pt>
    <dgm:pt modelId="{9C1AEBB0-B537-44B3-BF64-757CC7DF34D6}" type="pres">
      <dgm:prSet presAssocID="{82988407-8B30-4EB1-8F7B-00242C2D389C}" presName="Name9" presStyleLbl="parChTrans1D2" presStyleIdx="0" presStyleCnt="4"/>
      <dgm:spPr/>
      <dgm:t>
        <a:bodyPr/>
        <a:lstStyle/>
        <a:p>
          <a:endParaRPr lang="de-DE"/>
        </a:p>
      </dgm:t>
    </dgm:pt>
    <dgm:pt modelId="{7EAB93F7-53A4-4F1B-8AFB-0C1BDDC35049}" type="pres">
      <dgm:prSet presAssocID="{82988407-8B30-4EB1-8F7B-00242C2D389C}" presName="connTx" presStyleLbl="parChTrans1D2" presStyleIdx="0" presStyleCnt="4"/>
      <dgm:spPr/>
      <dgm:t>
        <a:bodyPr/>
        <a:lstStyle/>
        <a:p>
          <a:endParaRPr lang="de-DE"/>
        </a:p>
      </dgm:t>
    </dgm:pt>
    <dgm:pt modelId="{E82E7D69-FDE9-4331-8624-F33CECD6D3B7}" type="pres">
      <dgm:prSet presAssocID="{E0796FF5-E628-4A99-A44D-6F87451386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DFC14A-164A-4015-B2EA-16644E8B6979}" type="pres">
      <dgm:prSet presAssocID="{0429C7B4-5F9A-4D00-BD20-61AC04C29199}" presName="Name9" presStyleLbl="parChTrans1D2" presStyleIdx="1" presStyleCnt="4"/>
      <dgm:spPr/>
      <dgm:t>
        <a:bodyPr/>
        <a:lstStyle/>
        <a:p>
          <a:endParaRPr lang="de-DE"/>
        </a:p>
      </dgm:t>
    </dgm:pt>
    <dgm:pt modelId="{42592A99-3FE5-4888-AB22-12B407ED5B12}" type="pres">
      <dgm:prSet presAssocID="{0429C7B4-5F9A-4D00-BD20-61AC04C29199}" presName="connTx" presStyleLbl="parChTrans1D2" presStyleIdx="1" presStyleCnt="4"/>
      <dgm:spPr/>
      <dgm:t>
        <a:bodyPr/>
        <a:lstStyle/>
        <a:p>
          <a:endParaRPr lang="de-DE"/>
        </a:p>
      </dgm:t>
    </dgm:pt>
    <dgm:pt modelId="{EE96CCB6-017C-4324-8862-FB80C90AE7F6}" type="pres">
      <dgm:prSet presAssocID="{A9C1A66C-3F99-44D4-8BE6-D98E92CDDA44}" presName="node" presStyleLbl="node1" presStyleIdx="1" presStyleCnt="4" custScaleX="1133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0F01AA-077C-4F1B-8725-B145B9C9E7CA}" type="pres">
      <dgm:prSet presAssocID="{B9BAB076-5C74-4B23-AA15-FE1550FCABFC}" presName="Name9" presStyleLbl="parChTrans1D2" presStyleIdx="2" presStyleCnt="4"/>
      <dgm:spPr/>
      <dgm:t>
        <a:bodyPr/>
        <a:lstStyle/>
        <a:p>
          <a:endParaRPr lang="de-DE"/>
        </a:p>
      </dgm:t>
    </dgm:pt>
    <dgm:pt modelId="{3FF2675D-65BF-4B1B-BE13-6E53C72DF91C}" type="pres">
      <dgm:prSet presAssocID="{B9BAB076-5C74-4B23-AA15-FE1550FCABFC}" presName="connTx" presStyleLbl="parChTrans1D2" presStyleIdx="2" presStyleCnt="4"/>
      <dgm:spPr/>
      <dgm:t>
        <a:bodyPr/>
        <a:lstStyle/>
        <a:p>
          <a:endParaRPr lang="de-DE"/>
        </a:p>
      </dgm:t>
    </dgm:pt>
    <dgm:pt modelId="{CB88676E-ABE5-4D80-A9C6-620D81137294}" type="pres">
      <dgm:prSet presAssocID="{74379FA9-EB62-46AE-A421-C274A020C7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7D21D6-2656-4442-8A51-DB46ABF9B1B3}" type="pres">
      <dgm:prSet presAssocID="{B029BDEC-B3C3-4553-8C97-C3B15FF439B0}" presName="Name9" presStyleLbl="parChTrans1D2" presStyleIdx="3" presStyleCnt="4"/>
      <dgm:spPr/>
      <dgm:t>
        <a:bodyPr/>
        <a:lstStyle/>
        <a:p>
          <a:endParaRPr lang="de-DE"/>
        </a:p>
      </dgm:t>
    </dgm:pt>
    <dgm:pt modelId="{F6DE3B72-B64E-45B6-B5F3-6CEAAA431B97}" type="pres">
      <dgm:prSet presAssocID="{B029BDEC-B3C3-4553-8C97-C3B15FF439B0}" presName="connTx" presStyleLbl="parChTrans1D2" presStyleIdx="3" presStyleCnt="4"/>
      <dgm:spPr/>
      <dgm:t>
        <a:bodyPr/>
        <a:lstStyle/>
        <a:p>
          <a:endParaRPr lang="de-DE"/>
        </a:p>
      </dgm:t>
    </dgm:pt>
    <dgm:pt modelId="{4D01F22D-AD46-4FA2-BC01-10CCBA79F744}" type="pres">
      <dgm:prSet presAssocID="{DEFC480C-EEBE-4392-9C7E-EBB98866FC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901B34E-173A-48AF-A1C0-94D3344C7103}" type="presOf" srcId="{A9C1A66C-3F99-44D4-8BE6-D98E92CDDA44}" destId="{EE96CCB6-017C-4324-8862-FB80C90AE7F6}" srcOrd="0" destOrd="0" presId="urn:microsoft.com/office/officeart/2005/8/layout/radial1"/>
    <dgm:cxn modelId="{B6A8940F-13D9-4C28-89D5-CDC75DBED9B5}" srcId="{03FA7A2B-D0C3-412E-9001-1011928685A7}" destId="{F0F9CDF1-7578-4B81-9033-8258D8997FEA}" srcOrd="0" destOrd="0" parTransId="{B07E12D1-9A9F-4598-9FAC-3CCAF6805A0F}" sibTransId="{D3AAAE98-CA15-4DBE-A2DA-9237CE1C5155}"/>
    <dgm:cxn modelId="{59949C8E-6941-44FB-835C-5A0B83BE8C49}" type="presOf" srcId="{B9BAB076-5C74-4B23-AA15-FE1550FCABFC}" destId="{3FF2675D-65BF-4B1B-BE13-6E53C72DF91C}" srcOrd="1" destOrd="0" presId="urn:microsoft.com/office/officeart/2005/8/layout/radial1"/>
    <dgm:cxn modelId="{F446D253-D8FA-4EC1-97EC-B144AF38B876}" type="presOf" srcId="{E0796FF5-E628-4A99-A44D-6F8745138605}" destId="{E82E7D69-FDE9-4331-8624-F33CECD6D3B7}" srcOrd="0" destOrd="0" presId="urn:microsoft.com/office/officeart/2005/8/layout/radial1"/>
    <dgm:cxn modelId="{217CAF57-0EF1-41BF-95A0-4372E98FF406}" srcId="{F0F9CDF1-7578-4B81-9033-8258D8997FEA}" destId="{DEFC480C-EEBE-4392-9C7E-EBB98866FC2B}" srcOrd="3" destOrd="0" parTransId="{B029BDEC-B3C3-4553-8C97-C3B15FF439B0}" sibTransId="{CE946727-3E07-42F8-BC4E-401C0D4A41C0}"/>
    <dgm:cxn modelId="{232BE23C-632B-4186-AE5D-D60226033DF7}" type="presOf" srcId="{82988407-8B30-4EB1-8F7B-00242C2D389C}" destId="{7EAB93F7-53A4-4F1B-8AFB-0C1BDDC35049}" srcOrd="1" destOrd="0" presId="urn:microsoft.com/office/officeart/2005/8/layout/radial1"/>
    <dgm:cxn modelId="{8C948274-2596-4256-BD9D-9202D26439F9}" type="presOf" srcId="{F0F9CDF1-7578-4B81-9033-8258D8997FEA}" destId="{90FDEEE7-B8A5-4629-8328-28ADED1DCB02}" srcOrd="0" destOrd="0" presId="urn:microsoft.com/office/officeart/2005/8/layout/radial1"/>
    <dgm:cxn modelId="{FD2378A2-6511-403B-9DA1-27211B5E337B}" type="presOf" srcId="{B029BDEC-B3C3-4553-8C97-C3B15FF439B0}" destId="{5E7D21D6-2656-4442-8A51-DB46ABF9B1B3}" srcOrd="0" destOrd="0" presId="urn:microsoft.com/office/officeart/2005/8/layout/radial1"/>
    <dgm:cxn modelId="{04DA8152-AB35-4919-ADAD-58C898137C5A}" type="presOf" srcId="{B029BDEC-B3C3-4553-8C97-C3B15FF439B0}" destId="{F6DE3B72-B64E-45B6-B5F3-6CEAAA431B97}" srcOrd="1" destOrd="0" presId="urn:microsoft.com/office/officeart/2005/8/layout/radial1"/>
    <dgm:cxn modelId="{5541D68B-FD98-4CB9-B5C6-6EF62DFC5766}" type="presOf" srcId="{B9BAB076-5C74-4B23-AA15-FE1550FCABFC}" destId="{E20F01AA-077C-4F1B-8725-B145B9C9E7CA}" srcOrd="0" destOrd="0" presId="urn:microsoft.com/office/officeart/2005/8/layout/radial1"/>
    <dgm:cxn modelId="{254690C5-A4E6-4DC3-B9AB-207BAC33EB6E}" type="presOf" srcId="{82988407-8B30-4EB1-8F7B-00242C2D389C}" destId="{9C1AEBB0-B537-44B3-BF64-757CC7DF34D6}" srcOrd="0" destOrd="0" presId="urn:microsoft.com/office/officeart/2005/8/layout/radial1"/>
    <dgm:cxn modelId="{231D9EA0-402E-4DED-9A92-FD9E0F9FE576}" srcId="{F0F9CDF1-7578-4B81-9033-8258D8997FEA}" destId="{E0796FF5-E628-4A99-A44D-6F8745138605}" srcOrd="0" destOrd="0" parTransId="{82988407-8B30-4EB1-8F7B-00242C2D389C}" sibTransId="{2523EA68-4817-4B63-87D7-7FB9CCB40E3B}"/>
    <dgm:cxn modelId="{7729C079-876E-4CE2-B644-481FAF7B462D}" srcId="{F0F9CDF1-7578-4B81-9033-8258D8997FEA}" destId="{74379FA9-EB62-46AE-A421-C274A020C7D6}" srcOrd="2" destOrd="0" parTransId="{B9BAB076-5C74-4B23-AA15-FE1550FCABFC}" sibTransId="{C0934BC7-A36F-4F9C-BFB0-D98DE7E46E83}"/>
    <dgm:cxn modelId="{DA74E352-75A0-4395-85AD-DD0224A97E1F}" type="presOf" srcId="{74379FA9-EB62-46AE-A421-C274A020C7D6}" destId="{CB88676E-ABE5-4D80-A9C6-620D81137294}" srcOrd="0" destOrd="0" presId="urn:microsoft.com/office/officeart/2005/8/layout/radial1"/>
    <dgm:cxn modelId="{2C02A60F-A17F-435A-B70D-5277E9C06CA5}" type="presOf" srcId="{0429C7B4-5F9A-4D00-BD20-61AC04C29199}" destId="{1ADFC14A-164A-4015-B2EA-16644E8B6979}" srcOrd="0" destOrd="0" presId="urn:microsoft.com/office/officeart/2005/8/layout/radial1"/>
    <dgm:cxn modelId="{980561D8-1D65-4026-837D-9E234B9FC99E}" type="presOf" srcId="{DEFC480C-EEBE-4392-9C7E-EBB98866FC2B}" destId="{4D01F22D-AD46-4FA2-BC01-10CCBA79F744}" srcOrd="0" destOrd="0" presId="urn:microsoft.com/office/officeart/2005/8/layout/radial1"/>
    <dgm:cxn modelId="{FF363679-37C3-465F-A443-84127CC433D5}" type="presOf" srcId="{0429C7B4-5F9A-4D00-BD20-61AC04C29199}" destId="{42592A99-3FE5-4888-AB22-12B407ED5B12}" srcOrd="1" destOrd="0" presId="urn:microsoft.com/office/officeart/2005/8/layout/radial1"/>
    <dgm:cxn modelId="{5FC7ED04-4E69-4969-90F0-2090F59469BB}" srcId="{F0F9CDF1-7578-4B81-9033-8258D8997FEA}" destId="{A9C1A66C-3F99-44D4-8BE6-D98E92CDDA44}" srcOrd="1" destOrd="0" parTransId="{0429C7B4-5F9A-4D00-BD20-61AC04C29199}" sibTransId="{5CB98854-0733-4527-B0F5-AC098822057D}"/>
    <dgm:cxn modelId="{429A0F43-ECD1-419D-BADF-35737494FAE5}" type="presOf" srcId="{03FA7A2B-D0C3-412E-9001-1011928685A7}" destId="{905A76DF-0D6D-48A7-B81D-AB12FFA26A6A}" srcOrd="0" destOrd="0" presId="urn:microsoft.com/office/officeart/2005/8/layout/radial1"/>
    <dgm:cxn modelId="{1BD5AB07-B254-4C29-8B8E-C9C7E1E9E342}" type="presParOf" srcId="{905A76DF-0D6D-48A7-B81D-AB12FFA26A6A}" destId="{90FDEEE7-B8A5-4629-8328-28ADED1DCB02}" srcOrd="0" destOrd="0" presId="urn:microsoft.com/office/officeart/2005/8/layout/radial1"/>
    <dgm:cxn modelId="{23F07975-09FE-4C53-90A7-DA5CDE7DE8CD}" type="presParOf" srcId="{905A76DF-0D6D-48A7-B81D-AB12FFA26A6A}" destId="{9C1AEBB0-B537-44B3-BF64-757CC7DF34D6}" srcOrd="1" destOrd="0" presId="urn:microsoft.com/office/officeart/2005/8/layout/radial1"/>
    <dgm:cxn modelId="{61F4921F-0056-4B28-B4DF-4710B0B0908B}" type="presParOf" srcId="{9C1AEBB0-B537-44B3-BF64-757CC7DF34D6}" destId="{7EAB93F7-53A4-4F1B-8AFB-0C1BDDC35049}" srcOrd="0" destOrd="0" presId="urn:microsoft.com/office/officeart/2005/8/layout/radial1"/>
    <dgm:cxn modelId="{E0AB6AD6-9016-4D19-98A7-3F91180571CC}" type="presParOf" srcId="{905A76DF-0D6D-48A7-B81D-AB12FFA26A6A}" destId="{E82E7D69-FDE9-4331-8624-F33CECD6D3B7}" srcOrd="2" destOrd="0" presId="urn:microsoft.com/office/officeart/2005/8/layout/radial1"/>
    <dgm:cxn modelId="{2D64CCC1-D3AD-4D9F-B815-AB14447EB357}" type="presParOf" srcId="{905A76DF-0D6D-48A7-B81D-AB12FFA26A6A}" destId="{1ADFC14A-164A-4015-B2EA-16644E8B6979}" srcOrd="3" destOrd="0" presId="urn:microsoft.com/office/officeart/2005/8/layout/radial1"/>
    <dgm:cxn modelId="{D9663701-57F0-4716-8E32-0786E3C89E35}" type="presParOf" srcId="{1ADFC14A-164A-4015-B2EA-16644E8B6979}" destId="{42592A99-3FE5-4888-AB22-12B407ED5B12}" srcOrd="0" destOrd="0" presId="urn:microsoft.com/office/officeart/2005/8/layout/radial1"/>
    <dgm:cxn modelId="{7BDE8F06-17B1-4BD2-B11E-0F04A6FA36AE}" type="presParOf" srcId="{905A76DF-0D6D-48A7-B81D-AB12FFA26A6A}" destId="{EE96CCB6-017C-4324-8862-FB80C90AE7F6}" srcOrd="4" destOrd="0" presId="urn:microsoft.com/office/officeart/2005/8/layout/radial1"/>
    <dgm:cxn modelId="{2A9AD953-1153-46BD-9571-52A2719B13E6}" type="presParOf" srcId="{905A76DF-0D6D-48A7-B81D-AB12FFA26A6A}" destId="{E20F01AA-077C-4F1B-8725-B145B9C9E7CA}" srcOrd="5" destOrd="0" presId="urn:microsoft.com/office/officeart/2005/8/layout/radial1"/>
    <dgm:cxn modelId="{57F08153-0BB4-4818-9F2C-5996C9A401F5}" type="presParOf" srcId="{E20F01AA-077C-4F1B-8725-B145B9C9E7CA}" destId="{3FF2675D-65BF-4B1B-BE13-6E53C72DF91C}" srcOrd="0" destOrd="0" presId="urn:microsoft.com/office/officeart/2005/8/layout/radial1"/>
    <dgm:cxn modelId="{0511D77D-F556-43FA-BB59-37F81C6D4F5B}" type="presParOf" srcId="{905A76DF-0D6D-48A7-B81D-AB12FFA26A6A}" destId="{CB88676E-ABE5-4D80-A9C6-620D81137294}" srcOrd="6" destOrd="0" presId="urn:microsoft.com/office/officeart/2005/8/layout/radial1"/>
    <dgm:cxn modelId="{D8E8F096-FCEF-45CE-A732-B0E08432AF01}" type="presParOf" srcId="{905A76DF-0D6D-48A7-B81D-AB12FFA26A6A}" destId="{5E7D21D6-2656-4442-8A51-DB46ABF9B1B3}" srcOrd="7" destOrd="0" presId="urn:microsoft.com/office/officeart/2005/8/layout/radial1"/>
    <dgm:cxn modelId="{7AB0370A-AC3A-47DD-9A78-EF1B278A82C4}" type="presParOf" srcId="{5E7D21D6-2656-4442-8A51-DB46ABF9B1B3}" destId="{F6DE3B72-B64E-45B6-B5F3-6CEAAA431B97}" srcOrd="0" destOrd="0" presId="urn:microsoft.com/office/officeart/2005/8/layout/radial1"/>
    <dgm:cxn modelId="{8D99339D-D03C-4507-8E52-51DEDE4150BD}" type="presParOf" srcId="{905A76DF-0D6D-48A7-B81D-AB12FFA26A6A}" destId="{4D01F22D-AD46-4FA2-BC01-10CCBA79F74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A7A2B-D0C3-412E-9001-1011928685A7}" type="doc">
      <dgm:prSet loTypeId="urn:microsoft.com/office/officeart/2005/8/layout/radial1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F0F9CDF1-7578-4B81-9033-8258D8997FEA}">
      <dgm:prSet phldrT="[Text]" custT="1"/>
      <dgm:spPr>
        <a:solidFill>
          <a:srgbClr val="F3CCCC"/>
        </a:solidFill>
      </dgm:spPr>
      <dgm:t>
        <a:bodyPr/>
        <a:lstStyle/>
        <a:p>
          <a:r>
            <a:rPr lang="de-DE" sz="1400" b="1" dirty="0" smtClean="0"/>
            <a:t>Tarif- Entgelt</a:t>
          </a:r>
          <a:endParaRPr lang="de-DE" sz="1400" b="1" dirty="0"/>
        </a:p>
      </dgm:t>
    </dgm:pt>
    <dgm:pt modelId="{B07E12D1-9A9F-4598-9FAC-3CCAF6805A0F}" type="parTrans" cxnId="{B6A8940F-13D9-4C28-89D5-CDC75DBED9B5}">
      <dgm:prSet/>
      <dgm:spPr/>
      <dgm:t>
        <a:bodyPr/>
        <a:lstStyle/>
        <a:p>
          <a:endParaRPr lang="de-DE"/>
        </a:p>
      </dgm:t>
    </dgm:pt>
    <dgm:pt modelId="{D3AAAE98-CA15-4DBE-A2DA-9237CE1C5155}" type="sibTrans" cxnId="{B6A8940F-13D9-4C28-89D5-CDC75DBED9B5}">
      <dgm:prSet/>
      <dgm:spPr/>
      <dgm:t>
        <a:bodyPr/>
        <a:lstStyle/>
        <a:p>
          <a:endParaRPr lang="de-DE"/>
        </a:p>
      </dgm:t>
    </dgm:pt>
    <dgm:pt modelId="{E0796FF5-E628-4A99-A44D-6F8745138605}">
      <dgm:prSet phldrT="[Text]" custT="1"/>
      <dgm:spPr>
        <a:solidFill>
          <a:srgbClr val="F3CCCC"/>
        </a:solidFill>
      </dgm:spPr>
      <dgm:t>
        <a:bodyPr/>
        <a:lstStyle/>
        <a:p>
          <a:r>
            <a:rPr lang="de-DE" sz="1200" b="1" dirty="0" smtClean="0"/>
            <a:t>Grund-</a:t>
          </a:r>
        </a:p>
        <a:p>
          <a:r>
            <a:rPr lang="de-DE" sz="1200" b="1" dirty="0" err="1" smtClean="0"/>
            <a:t>entgelt</a:t>
          </a:r>
          <a:endParaRPr lang="de-DE" sz="1200" b="1" dirty="0"/>
        </a:p>
      </dgm:t>
    </dgm:pt>
    <dgm:pt modelId="{82988407-8B30-4EB1-8F7B-00242C2D389C}" type="parTrans" cxnId="{231D9EA0-402E-4DED-9A92-FD9E0F9FE576}">
      <dgm:prSet/>
      <dgm:spPr/>
      <dgm:t>
        <a:bodyPr/>
        <a:lstStyle/>
        <a:p>
          <a:endParaRPr lang="de-DE"/>
        </a:p>
      </dgm:t>
    </dgm:pt>
    <dgm:pt modelId="{2523EA68-4817-4B63-87D7-7FB9CCB40E3B}" type="sibTrans" cxnId="{231D9EA0-402E-4DED-9A92-FD9E0F9FE576}">
      <dgm:prSet/>
      <dgm:spPr/>
      <dgm:t>
        <a:bodyPr/>
        <a:lstStyle/>
        <a:p>
          <a:endParaRPr lang="de-DE"/>
        </a:p>
      </dgm:t>
    </dgm:pt>
    <dgm:pt modelId="{A9C1A66C-3F99-44D4-8BE6-D98E92CDDA44}">
      <dgm:prSet phldrT="[Text]" custT="1"/>
      <dgm:spPr>
        <a:solidFill>
          <a:srgbClr val="F3CCCC"/>
        </a:solidFill>
      </dgm:spPr>
      <dgm:t>
        <a:bodyPr/>
        <a:lstStyle/>
        <a:p>
          <a:r>
            <a:rPr lang="de-DE" sz="1200" b="1" dirty="0" err="1" smtClean="0"/>
            <a:t>Leistungs</a:t>
          </a:r>
          <a:r>
            <a:rPr lang="de-DE" sz="1200" b="1" dirty="0" smtClean="0"/>
            <a:t> -zulage</a:t>
          </a:r>
          <a:endParaRPr lang="de-DE" sz="1200" b="1" dirty="0"/>
        </a:p>
      </dgm:t>
    </dgm:pt>
    <dgm:pt modelId="{0429C7B4-5F9A-4D00-BD20-61AC04C29199}" type="parTrans" cxnId="{5FC7ED04-4E69-4969-90F0-2090F59469BB}">
      <dgm:prSet/>
      <dgm:spPr/>
      <dgm:t>
        <a:bodyPr/>
        <a:lstStyle/>
        <a:p>
          <a:endParaRPr lang="de-DE"/>
        </a:p>
      </dgm:t>
    </dgm:pt>
    <dgm:pt modelId="{5CB98854-0733-4527-B0F5-AC098822057D}" type="sibTrans" cxnId="{5FC7ED04-4E69-4969-90F0-2090F59469BB}">
      <dgm:prSet/>
      <dgm:spPr/>
      <dgm:t>
        <a:bodyPr/>
        <a:lstStyle/>
        <a:p>
          <a:endParaRPr lang="de-DE"/>
        </a:p>
      </dgm:t>
    </dgm:pt>
    <dgm:pt modelId="{74379FA9-EB62-46AE-A421-C274A020C7D6}">
      <dgm:prSet phldrT="[Text]" custT="1"/>
      <dgm:spPr>
        <a:solidFill>
          <a:srgbClr val="F3CCCC"/>
        </a:solidFill>
      </dgm:spPr>
      <dgm:t>
        <a:bodyPr/>
        <a:lstStyle/>
        <a:p>
          <a:r>
            <a:rPr lang="de-DE" sz="1200" b="1" dirty="0" smtClean="0"/>
            <a:t>Tarifliche</a:t>
          </a:r>
          <a:r>
            <a:rPr lang="de-DE" sz="1200" b="1" baseline="0" dirty="0" smtClean="0"/>
            <a:t> Sonder-zahlungen</a:t>
          </a:r>
          <a:endParaRPr lang="de-DE" sz="1200" b="1" dirty="0"/>
        </a:p>
      </dgm:t>
    </dgm:pt>
    <dgm:pt modelId="{B9BAB076-5C74-4B23-AA15-FE1550FCABFC}" type="parTrans" cxnId="{7729C079-876E-4CE2-B644-481FAF7B462D}">
      <dgm:prSet/>
      <dgm:spPr/>
      <dgm:t>
        <a:bodyPr/>
        <a:lstStyle/>
        <a:p>
          <a:endParaRPr lang="de-DE"/>
        </a:p>
      </dgm:t>
    </dgm:pt>
    <dgm:pt modelId="{C0934BC7-A36F-4F9C-BFB0-D98DE7E46E83}" type="sibTrans" cxnId="{7729C079-876E-4CE2-B644-481FAF7B462D}">
      <dgm:prSet/>
      <dgm:spPr/>
      <dgm:t>
        <a:bodyPr/>
        <a:lstStyle/>
        <a:p>
          <a:endParaRPr lang="de-DE"/>
        </a:p>
      </dgm:t>
    </dgm:pt>
    <dgm:pt modelId="{DEFC480C-EEBE-4392-9C7E-EBB98866FC2B}">
      <dgm:prSet phldrT="[Text]" custT="1"/>
      <dgm:spPr>
        <a:solidFill>
          <a:srgbClr val="F3CCCC"/>
        </a:solidFill>
      </dgm:spPr>
      <dgm:t>
        <a:bodyPr/>
        <a:lstStyle/>
        <a:p>
          <a:r>
            <a:rPr lang="de-DE" sz="1200" b="1" dirty="0" smtClean="0"/>
            <a:t>Zulagen (Mehr-arbeit, Wochen-ende)</a:t>
          </a:r>
          <a:endParaRPr lang="de-DE" sz="1200" b="1" dirty="0"/>
        </a:p>
      </dgm:t>
    </dgm:pt>
    <dgm:pt modelId="{B029BDEC-B3C3-4553-8C97-C3B15FF439B0}" type="parTrans" cxnId="{217CAF57-0EF1-41BF-95A0-4372E98FF406}">
      <dgm:prSet/>
      <dgm:spPr/>
      <dgm:t>
        <a:bodyPr/>
        <a:lstStyle/>
        <a:p>
          <a:endParaRPr lang="de-DE"/>
        </a:p>
      </dgm:t>
    </dgm:pt>
    <dgm:pt modelId="{CE946727-3E07-42F8-BC4E-401C0D4A41C0}" type="sibTrans" cxnId="{217CAF57-0EF1-41BF-95A0-4372E98FF406}">
      <dgm:prSet/>
      <dgm:spPr/>
      <dgm:t>
        <a:bodyPr/>
        <a:lstStyle/>
        <a:p>
          <a:endParaRPr lang="de-DE"/>
        </a:p>
      </dgm:t>
    </dgm:pt>
    <dgm:pt modelId="{905A76DF-0D6D-48A7-B81D-AB12FFA26A6A}" type="pres">
      <dgm:prSet presAssocID="{03FA7A2B-D0C3-412E-9001-1011928685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0FDEEE7-B8A5-4629-8328-28ADED1DCB02}" type="pres">
      <dgm:prSet presAssocID="{F0F9CDF1-7578-4B81-9033-8258D8997FEA}" presName="centerShape" presStyleLbl="node0" presStyleIdx="0" presStyleCnt="1"/>
      <dgm:spPr/>
      <dgm:t>
        <a:bodyPr/>
        <a:lstStyle/>
        <a:p>
          <a:endParaRPr lang="de-DE"/>
        </a:p>
      </dgm:t>
    </dgm:pt>
    <dgm:pt modelId="{9C1AEBB0-B537-44B3-BF64-757CC7DF34D6}" type="pres">
      <dgm:prSet presAssocID="{82988407-8B30-4EB1-8F7B-00242C2D389C}" presName="Name9" presStyleLbl="parChTrans1D2" presStyleIdx="0" presStyleCnt="4"/>
      <dgm:spPr/>
      <dgm:t>
        <a:bodyPr/>
        <a:lstStyle/>
        <a:p>
          <a:endParaRPr lang="de-DE"/>
        </a:p>
      </dgm:t>
    </dgm:pt>
    <dgm:pt modelId="{7EAB93F7-53A4-4F1B-8AFB-0C1BDDC35049}" type="pres">
      <dgm:prSet presAssocID="{82988407-8B30-4EB1-8F7B-00242C2D389C}" presName="connTx" presStyleLbl="parChTrans1D2" presStyleIdx="0" presStyleCnt="4"/>
      <dgm:spPr/>
      <dgm:t>
        <a:bodyPr/>
        <a:lstStyle/>
        <a:p>
          <a:endParaRPr lang="de-DE"/>
        </a:p>
      </dgm:t>
    </dgm:pt>
    <dgm:pt modelId="{E82E7D69-FDE9-4331-8624-F33CECD6D3B7}" type="pres">
      <dgm:prSet presAssocID="{E0796FF5-E628-4A99-A44D-6F87451386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DFC14A-164A-4015-B2EA-16644E8B6979}" type="pres">
      <dgm:prSet presAssocID="{0429C7B4-5F9A-4D00-BD20-61AC04C29199}" presName="Name9" presStyleLbl="parChTrans1D2" presStyleIdx="1" presStyleCnt="4"/>
      <dgm:spPr/>
      <dgm:t>
        <a:bodyPr/>
        <a:lstStyle/>
        <a:p>
          <a:endParaRPr lang="de-DE"/>
        </a:p>
      </dgm:t>
    </dgm:pt>
    <dgm:pt modelId="{42592A99-3FE5-4888-AB22-12B407ED5B12}" type="pres">
      <dgm:prSet presAssocID="{0429C7B4-5F9A-4D00-BD20-61AC04C29199}" presName="connTx" presStyleLbl="parChTrans1D2" presStyleIdx="1" presStyleCnt="4"/>
      <dgm:spPr/>
      <dgm:t>
        <a:bodyPr/>
        <a:lstStyle/>
        <a:p>
          <a:endParaRPr lang="de-DE"/>
        </a:p>
      </dgm:t>
    </dgm:pt>
    <dgm:pt modelId="{EE96CCB6-017C-4324-8862-FB80C90AE7F6}" type="pres">
      <dgm:prSet presAssocID="{A9C1A66C-3F99-44D4-8BE6-D98E92CDDA44}" presName="node" presStyleLbl="node1" presStyleIdx="1" presStyleCnt="4" custScaleX="113338" custRadScaleRad="100043" custRadScaleInc="8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0F01AA-077C-4F1B-8725-B145B9C9E7CA}" type="pres">
      <dgm:prSet presAssocID="{B9BAB076-5C74-4B23-AA15-FE1550FCABFC}" presName="Name9" presStyleLbl="parChTrans1D2" presStyleIdx="2" presStyleCnt="4"/>
      <dgm:spPr/>
      <dgm:t>
        <a:bodyPr/>
        <a:lstStyle/>
        <a:p>
          <a:endParaRPr lang="de-DE"/>
        </a:p>
      </dgm:t>
    </dgm:pt>
    <dgm:pt modelId="{3FF2675D-65BF-4B1B-BE13-6E53C72DF91C}" type="pres">
      <dgm:prSet presAssocID="{B9BAB076-5C74-4B23-AA15-FE1550FCABFC}" presName="connTx" presStyleLbl="parChTrans1D2" presStyleIdx="2" presStyleCnt="4"/>
      <dgm:spPr/>
      <dgm:t>
        <a:bodyPr/>
        <a:lstStyle/>
        <a:p>
          <a:endParaRPr lang="de-DE"/>
        </a:p>
      </dgm:t>
    </dgm:pt>
    <dgm:pt modelId="{CB88676E-ABE5-4D80-A9C6-620D81137294}" type="pres">
      <dgm:prSet presAssocID="{74379FA9-EB62-46AE-A421-C274A020C7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7D21D6-2656-4442-8A51-DB46ABF9B1B3}" type="pres">
      <dgm:prSet presAssocID="{B029BDEC-B3C3-4553-8C97-C3B15FF439B0}" presName="Name9" presStyleLbl="parChTrans1D2" presStyleIdx="3" presStyleCnt="4"/>
      <dgm:spPr/>
      <dgm:t>
        <a:bodyPr/>
        <a:lstStyle/>
        <a:p>
          <a:endParaRPr lang="de-DE"/>
        </a:p>
      </dgm:t>
    </dgm:pt>
    <dgm:pt modelId="{F6DE3B72-B64E-45B6-B5F3-6CEAAA431B97}" type="pres">
      <dgm:prSet presAssocID="{B029BDEC-B3C3-4553-8C97-C3B15FF439B0}" presName="connTx" presStyleLbl="parChTrans1D2" presStyleIdx="3" presStyleCnt="4"/>
      <dgm:spPr/>
      <dgm:t>
        <a:bodyPr/>
        <a:lstStyle/>
        <a:p>
          <a:endParaRPr lang="de-DE"/>
        </a:p>
      </dgm:t>
    </dgm:pt>
    <dgm:pt modelId="{4D01F22D-AD46-4FA2-BC01-10CCBA79F744}" type="pres">
      <dgm:prSet presAssocID="{DEFC480C-EEBE-4392-9C7E-EBB98866FC2B}" presName="node" presStyleLbl="node1" presStyleIdx="3" presStyleCnt="4" custScaleX="121745" custRadScaleRad="101727" custRadScaleInc="-83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901B34E-173A-48AF-A1C0-94D3344C7103}" type="presOf" srcId="{A9C1A66C-3F99-44D4-8BE6-D98E92CDDA44}" destId="{EE96CCB6-017C-4324-8862-FB80C90AE7F6}" srcOrd="0" destOrd="0" presId="urn:microsoft.com/office/officeart/2005/8/layout/radial1"/>
    <dgm:cxn modelId="{B6A8940F-13D9-4C28-89D5-CDC75DBED9B5}" srcId="{03FA7A2B-D0C3-412E-9001-1011928685A7}" destId="{F0F9CDF1-7578-4B81-9033-8258D8997FEA}" srcOrd="0" destOrd="0" parTransId="{B07E12D1-9A9F-4598-9FAC-3CCAF6805A0F}" sibTransId="{D3AAAE98-CA15-4DBE-A2DA-9237CE1C5155}"/>
    <dgm:cxn modelId="{59949C8E-6941-44FB-835C-5A0B83BE8C49}" type="presOf" srcId="{B9BAB076-5C74-4B23-AA15-FE1550FCABFC}" destId="{3FF2675D-65BF-4B1B-BE13-6E53C72DF91C}" srcOrd="1" destOrd="0" presId="urn:microsoft.com/office/officeart/2005/8/layout/radial1"/>
    <dgm:cxn modelId="{F446D253-D8FA-4EC1-97EC-B144AF38B876}" type="presOf" srcId="{E0796FF5-E628-4A99-A44D-6F8745138605}" destId="{E82E7D69-FDE9-4331-8624-F33CECD6D3B7}" srcOrd="0" destOrd="0" presId="urn:microsoft.com/office/officeart/2005/8/layout/radial1"/>
    <dgm:cxn modelId="{217CAF57-0EF1-41BF-95A0-4372E98FF406}" srcId="{F0F9CDF1-7578-4B81-9033-8258D8997FEA}" destId="{DEFC480C-EEBE-4392-9C7E-EBB98866FC2B}" srcOrd="3" destOrd="0" parTransId="{B029BDEC-B3C3-4553-8C97-C3B15FF439B0}" sibTransId="{CE946727-3E07-42F8-BC4E-401C0D4A41C0}"/>
    <dgm:cxn modelId="{232BE23C-632B-4186-AE5D-D60226033DF7}" type="presOf" srcId="{82988407-8B30-4EB1-8F7B-00242C2D389C}" destId="{7EAB93F7-53A4-4F1B-8AFB-0C1BDDC35049}" srcOrd="1" destOrd="0" presId="urn:microsoft.com/office/officeart/2005/8/layout/radial1"/>
    <dgm:cxn modelId="{8C948274-2596-4256-BD9D-9202D26439F9}" type="presOf" srcId="{F0F9CDF1-7578-4B81-9033-8258D8997FEA}" destId="{90FDEEE7-B8A5-4629-8328-28ADED1DCB02}" srcOrd="0" destOrd="0" presId="urn:microsoft.com/office/officeart/2005/8/layout/radial1"/>
    <dgm:cxn modelId="{FD2378A2-6511-403B-9DA1-27211B5E337B}" type="presOf" srcId="{B029BDEC-B3C3-4553-8C97-C3B15FF439B0}" destId="{5E7D21D6-2656-4442-8A51-DB46ABF9B1B3}" srcOrd="0" destOrd="0" presId="urn:microsoft.com/office/officeart/2005/8/layout/radial1"/>
    <dgm:cxn modelId="{04DA8152-AB35-4919-ADAD-58C898137C5A}" type="presOf" srcId="{B029BDEC-B3C3-4553-8C97-C3B15FF439B0}" destId="{F6DE3B72-B64E-45B6-B5F3-6CEAAA431B97}" srcOrd="1" destOrd="0" presId="urn:microsoft.com/office/officeart/2005/8/layout/radial1"/>
    <dgm:cxn modelId="{5541D68B-FD98-4CB9-B5C6-6EF62DFC5766}" type="presOf" srcId="{B9BAB076-5C74-4B23-AA15-FE1550FCABFC}" destId="{E20F01AA-077C-4F1B-8725-B145B9C9E7CA}" srcOrd="0" destOrd="0" presId="urn:microsoft.com/office/officeart/2005/8/layout/radial1"/>
    <dgm:cxn modelId="{254690C5-A4E6-4DC3-B9AB-207BAC33EB6E}" type="presOf" srcId="{82988407-8B30-4EB1-8F7B-00242C2D389C}" destId="{9C1AEBB0-B537-44B3-BF64-757CC7DF34D6}" srcOrd="0" destOrd="0" presId="urn:microsoft.com/office/officeart/2005/8/layout/radial1"/>
    <dgm:cxn modelId="{231D9EA0-402E-4DED-9A92-FD9E0F9FE576}" srcId="{F0F9CDF1-7578-4B81-9033-8258D8997FEA}" destId="{E0796FF5-E628-4A99-A44D-6F8745138605}" srcOrd="0" destOrd="0" parTransId="{82988407-8B30-4EB1-8F7B-00242C2D389C}" sibTransId="{2523EA68-4817-4B63-87D7-7FB9CCB40E3B}"/>
    <dgm:cxn modelId="{7729C079-876E-4CE2-B644-481FAF7B462D}" srcId="{F0F9CDF1-7578-4B81-9033-8258D8997FEA}" destId="{74379FA9-EB62-46AE-A421-C274A020C7D6}" srcOrd="2" destOrd="0" parTransId="{B9BAB076-5C74-4B23-AA15-FE1550FCABFC}" sibTransId="{C0934BC7-A36F-4F9C-BFB0-D98DE7E46E83}"/>
    <dgm:cxn modelId="{DA74E352-75A0-4395-85AD-DD0224A97E1F}" type="presOf" srcId="{74379FA9-EB62-46AE-A421-C274A020C7D6}" destId="{CB88676E-ABE5-4D80-A9C6-620D81137294}" srcOrd="0" destOrd="0" presId="urn:microsoft.com/office/officeart/2005/8/layout/radial1"/>
    <dgm:cxn modelId="{2C02A60F-A17F-435A-B70D-5277E9C06CA5}" type="presOf" srcId="{0429C7B4-5F9A-4D00-BD20-61AC04C29199}" destId="{1ADFC14A-164A-4015-B2EA-16644E8B6979}" srcOrd="0" destOrd="0" presId="urn:microsoft.com/office/officeart/2005/8/layout/radial1"/>
    <dgm:cxn modelId="{980561D8-1D65-4026-837D-9E234B9FC99E}" type="presOf" srcId="{DEFC480C-EEBE-4392-9C7E-EBB98866FC2B}" destId="{4D01F22D-AD46-4FA2-BC01-10CCBA79F744}" srcOrd="0" destOrd="0" presId="urn:microsoft.com/office/officeart/2005/8/layout/radial1"/>
    <dgm:cxn modelId="{FF363679-37C3-465F-A443-84127CC433D5}" type="presOf" srcId="{0429C7B4-5F9A-4D00-BD20-61AC04C29199}" destId="{42592A99-3FE5-4888-AB22-12B407ED5B12}" srcOrd="1" destOrd="0" presId="urn:microsoft.com/office/officeart/2005/8/layout/radial1"/>
    <dgm:cxn modelId="{5FC7ED04-4E69-4969-90F0-2090F59469BB}" srcId="{F0F9CDF1-7578-4B81-9033-8258D8997FEA}" destId="{A9C1A66C-3F99-44D4-8BE6-D98E92CDDA44}" srcOrd="1" destOrd="0" parTransId="{0429C7B4-5F9A-4D00-BD20-61AC04C29199}" sibTransId="{5CB98854-0733-4527-B0F5-AC098822057D}"/>
    <dgm:cxn modelId="{429A0F43-ECD1-419D-BADF-35737494FAE5}" type="presOf" srcId="{03FA7A2B-D0C3-412E-9001-1011928685A7}" destId="{905A76DF-0D6D-48A7-B81D-AB12FFA26A6A}" srcOrd="0" destOrd="0" presId="urn:microsoft.com/office/officeart/2005/8/layout/radial1"/>
    <dgm:cxn modelId="{1BD5AB07-B254-4C29-8B8E-C9C7E1E9E342}" type="presParOf" srcId="{905A76DF-0D6D-48A7-B81D-AB12FFA26A6A}" destId="{90FDEEE7-B8A5-4629-8328-28ADED1DCB02}" srcOrd="0" destOrd="0" presId="urn:microsoft.com/office/officeart/2005/8/layout/radial1"/>
    <dgm:cxn modelId="{23F07975-09FE-4C53-90A7-DA5CDE7DE8CD}" type="presParOf" srcId="{905A76DF-0D6D-48A7-B81D-AB12FFA26A6A}" destId="{9C1AEBB0-B537-44B3-BF64-757CC7DF34D6}" srcOrd="1" destOrd="0" presId="urn:microsoft.com/office/officeart/2005/8/layout/radial1"/>
    <dgm:cxn modelId="{61F4921F-0056-4B28-B4DF-4710B0B0908B}" type="presParOf" srcId="{9C1AEBB0-B537-44B3-BF64-757CC7DF34D6}" destId="{7EAB93F7-53A4-4F1B-8AFB-0C1BDDC35049}" srcOrd="0" destOrd="0" presId="urn:microsoft.com/office/officeart/2005/8/layout/radial1"/>
    <dgm:cxn modelId="{E0AB6AD6-9016-4D19-98A7-3F91180571CC}" type="presParOf" srcId="{905A76DF-0D6D-48A7-B81D-AB12FFA26A6A}" destId="{E82E7D69-FDE9-4331-8624-F33CECD6D3B7}" srcOrd="2" destOrd="0" presId="urn:microsoft.com/office/officeart/2005/8/layout/radial1"/>
    <dgm:cxn modelId="{2D64CCC1-D3AD-4D9F-B815-AB14447EB357}" type="presParOf" srcId="{905A76DF-0D6D-48A7-B81D-AB12FFA26A6A}" destId="{1ADFC14A-164A-4015-B2EA-16644E8B6979}" srcOrd="3" destOrd="0" presId="urn:microsoft.com/office/officeart/2005/8/layout/radial1"/>
    <dgm:cxn modelId="{D9663701-57F0-4716-8E32-0786E3C89E35}" type="presParOf" srcId="{1ADFC14A-164A-4015-B2EA-16644E8B6979}" destId="{42592A99-3FE5-4888-AB22-12B407ED5B12}" srcOrd="0" destOrd="0" presId="urn:microsoft.com/office/officeart/2005/8/layout/radial1"/>
    <dgm:cxn modelId="{7BDE8F06-17B1-4BD2-B11E-0F04A6FA36AE}" type="presParOf" srcId="{905A76DF-0D6D-48A7-B81D-AB12FFA26A6A}" destId="{EE96CCB6-017C-4324-8862-FB80C90AE7F6}" srcOrd="4" destOrd="0" presId="urn:microsoft.com/office/officeart/2005/8/layout/radial1"/>
    <dgm:cxn modelId="{2A9AD953-1153-46BD-9571-52A2719B13E6}" type="presParOf" srcId="{905A76DF-0D6D-48A7-B81D-AB12FFA26A6A}" destId="{E20F01AA-077C-4F1B-8725-B145B9C9E7CA}" srcOrd="5" destOrd="0" presId="urn:microsoft.com/office/officeart/2005/8/layout/radial1"/>
    <dgm:cxn modelId="{57F08153-0BB4-4818-9F2C-5996C9A401F5}" type="presParOf" srcId="{E20F01AA-077C-4F1B-8725-B145B9C9E7CA}" destId="{3FF2675D-65BF-4B1B-BE13-6E53C72DF91C}" srcOrd="0" destOrd="0" presId="urn:microsoft.com/office/officeart/2005/8/layout/radial1"/>
    <dgm:cxn modelId="{0511D77D-F556-43FA-BB59-37F81C6D4F5B}" type="presParOf" srcId="{905A76DF-0D6D-48A7-B81D-AB12FFA26A6A}" destId="{CB88676E-ABE5-4D80-A9C6-620D81137294}" srcOrd="6" destOrd="0" presId="urn:microsoft.com/office/officeart/2005/8/layout/radial1"/>
    <dgm:cxn modelId="{D8E8F096-FCEF-45CE-A732-B0E08432AF01}" type="presParOf" srcId="{905A76DF-0D6D-48A7-B81D-AB12FFA26A6A}" destId="{5E7D21D6-2656-4442-8A51-DB46ABF9B1B3}" srcOrd="7" destOrd="0" presId="urn:microsoft.com/office/officeart/2005/8/layout/radial1"/>
    <dgm:cxn modelId="{7AB0370A-AC3A-47DD-9A78-EF1B278A82C4}" type="presParOf" srcId="{5E7D21D6-2656-4442-8A51-DB46ABF9B1B3}" destId="{F6DE3B72-B64E-45B6-B5F3-6CEAAA431B97}" srcOrd="0" destOrd="0" presId="urn:microsoft.com/office/officeart/2005/8/layout/radial1"/>
    <dgm:cxn modelId="{8D99339D-D03C-4507-8E52-51DEDE4150BD}" type="presParOf" srcId="{905A76DF-0D6D-48A7-B81D-AB12FFA26A6A}" destId="{4D01F22D-AD46-4FA2-BC01-10CCBA79F74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EEE7-B8A5-4629-8328-28ADED1DCB02}">
      <dsp:nvSpPr>
        <dsp:cNvPr id="0" name=""/>
        <dsp:cNvSpPr/>
      </dsp:nvSpPr>
      <dsp:spPr>
        <a:xfrm>
          <a:off x="1741205" y="1334585"/>
          <a:ext cx="1013728" cy="101372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AT-Entgelt</a:t>
          </a:r>
          <a:endParaRPr lang="de-DE" sz="1600" b="1" kern="1200" dirty="0"/>
        </a:p>
      </dsp:txBody>
      <dsp:txXfrm>
        <a:off x="1889662" y="1483042"/>
        <a:ext cx="716814" cy="716814"/>
      </dsp:txXfrm>
    </dsp:sp>
    <dsp:sp modelId="{9C1AEBB0-B537-44B3-BF64-757CC7DF34D6}">
      <dsp:nvSpPr>
        <dsp:cNvPr id="0" name=""/>
        <dsp:cNvSpPr/>
      </dsp:nvSpPr>
      <dsp:spPr>
        <a:xfrm rot="16200000">
          <a:off x="2094849" y="1161373"/>
          <a:ext cx="306440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306440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240408" y="1173704"/>
        <a:ext cx="15322" cy="15322"/>
      </dsp:txXfrm>
    </dsp:sp>
    <dsp:sp modelId="{E82E7D69-FDE9-4331-8624-F33CECD6D3B7}">
      <dsp:nvSpPr>
        <dsp:cNvPr id="0" name=""/>
        <dsp:cNvSpPr/>
      </dsp:nvSpPr>
      <dsp:spPr>
        <a:xfrm>
          <a:off x="1741205" y="14416"/>
          <a:ext cx="1013728" cy="101372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AT-Gehalt</a:t>
          </a:r>
          <a:endParaRPr lang="de-DE" sz="1100" b="1" kern="1200" dirty="0"/>
        </a:p>
      </dsp:txBody>
      <dsp:txXfrm>
        <a:off x="1889662" y="162873"/>
        <a:ext cx="716814" cy="716814"/>
      </dsp:txXfrm>
    </dsp:sp>
    <dsp:sp modelId="{1ADFC14A-164A-4015-B2EA-16644E8B6979}">
      <dsp:nvSpPr>
        <dsp:cNvPr id="0" name=""/>
        <dsp:cNvSpPr/>
      </dsp:nvSpPr>
      <dsp:spPr>
        <a:xfrm>
          <a:off x="2754934" y="1821458"/>
          <a:ext cx="238865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238865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868395" y="1835478"/>
        <a:ext cx="11943" cy="11943"/>
      </dsp:txXfrm>
    </dsp:sp>
    <dsp:sp modelId="{EE96CCB6-017C-4324-8862-FB80C90AE7F6}">
      <dsp:nvSpPr>
        <dsp:cNvPr id="0" name=""/>
        <dsp:cNvSpPr/>
      </dsp:nvSpPr>
      <dsp:spPr>
        <a:xfrm>
          <a:off x="2993799" y="1334585"/>
          <a:ext cx="1148878" cy="101372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Zulagen und sonstige </a:t>
          </a:r>
          <a:r>
            <a:rPr lang="de-DE" sz="1100" b="1" kern="1200" dirty="0" err="1" smtClean="0"/>
            <a:t>Benefits</a:t>
          </a:r>
          <a:endParaRPr lang="de-DE" sz="1100" b="1" kern="1200" dirty="0"/>
        </a:p>
      </dsp:txBody>
      <dsp:txXfrm>
        <a:off x="3162048" y="1483042"/>
        <a:ext cx="812380" cy="716814"/>
      </dsp:txXfrm>
    </dsp:sp>
    <dsp:sp modelId="{E20F01AA-077C-4F1B-8725-B145B9C9E7CA}">
      <dsp:nvSpPr>
        <dsp:cNvPr id="0" name=""/>
        <dsp:cNvSpPr/>
      </dsp:nvSpPr>
      <dsp:spPr>
        <a:xfrm rot="5400000">
          <a:off x="2094849" y="2481543"/>
          <a:ext cx="306440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306440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240408" y="2493873"/>
        <a:ext cx="15322" cy="15322"/>
      </dsp:txXfrm>
    </dsp:sp>
    <dsp:sp modelId="{CB88676E-ABE5-4D80-A9C6-620D81137294}">
      <dsp:nvSpPr>
        <dsp:cNvPr id="0" name=""/>
        <dsp:cNvSpPr/>
      </dsp:nvSpPr>
      <dsp:spPr>
        <a:xfrm>
          <a:off x="1741205" y="2654754"/>
          <a:ext cx="1013728" cy="101372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Einmal-zahlungen</a:t>
          </a:r>
          <a:endParaRPr lang="de-DE" sz="1100" b="1" kern="1200" dirty="0"/>
        </a:p>
      </dsp:txBody>
      <dsp:txXfrm>
        <a:off x="1889662" y="2803211"/>
        <a:ext cx="716814" cy="716814"/>
      </dsp:txXfrm>
    </dsp:sp>
    <dsp:sp modelId="{5E7D21D6-2656-4442-8A51-DB46ABF9B1B3}">
      <dsp:nvSpPr>
        <dsp:cNvPr id="0" name=""/>
        <dsp:cNvSpPr/>
      </dsp:nvSpPr>
      <dsp:spPr>
        <a:xfrm rot="10800000">
          <a:off x="1434765" y="1821458"/>
          <a:ext cx="306440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306440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1580324" y="1833788"/>
        <a:ext cx="15322" cy="15322"/>
      </dsp:txXfrm>
    </dsp:sp>
    <dsp:sp modelId="{4D01F22D-AD46-4FA2-BC01-10CCBA79F744}">
      <dsp:nvSpPr>
        <dsp:cNvPr id="0" name=""/>
        <dsp:cNvSpPr/>
      </dsp:nvSpPr>
      <dsp:spPr>
        <a:xfrm>
          <a:off x="421036" y="1334585"/>
          <a:ext cx="1013728" cy="101372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Boni</a:t>
          </a:r>
          <a:endParaRPr lang="de-DE" sz="1100" b="1" kern="1200" dirty="0"/>
        </a:p>
      </dsp:txBody>
      <dsp:txXfrm>
        <a:off x="569493" y="1483042"/>
        <a:ext cx="716814" cy="716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EEE7-B8A5-4629-8328-28ADED1DCB02}">
      <dsp:nvSpPr>
        <dsp:cNvPr id="0" name=""/>
        <dsp:cNvSpPr/>
      </dsp:nvSpPr>
      <dsp:spPr>
        <a:xfrm>
          <a:off x="1796299" y="1334585"/>
          <a:ext cx="1013728" cy="1013728"/>
        </a:xfrm>
        <a:prstGeom prst="ellipse">
          <a:avLst/>
        </a:prstGeom>
        <a:solidFill>
          <a:srgbClr val="F3CC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Tarif- Entgelt</a:t>
          </a:r>
          <a:endParaRPr lang="de-DE" sz="1400" b="1" kern="1200" dirty="0"/>
        </a:p>
      </dsp:txBody>
      <dsp:txXfrm>
        <a:off x="1944756" y="1483042"/>
        <a:ext cx="716814" cy="716814"/>
      </dsp:txXfrm>
    </dsp:sp>
    <dsp:sp modelId="{9C1AEBB0-B537-44B3-BF64-757CC7DF34D6}">
      <dsp:nvSpPr>
        <dsp:cNvPr id="0" name=""/>
        <dsp:cNvSpPr/>
      </dsp:nvSpPr>
      <dsp:spPr>
        <a:xfrm rot="16200000">
          <a:off x="2149943" y="1161373"/>
          <a:ext cx="306440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306440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295502" y="1173704"/>
        <a:ext cx="15322" cy="15322"/>
      </dsp:txXfrm>
    </dsp:sp>
    <dsp:sp modelId="{E82E7D69-FDE9-4331-8624-F33CECD6D3B7}">
      <dsp:nvSpPr>
        <dsp:cNvPr id="0" name=""/>
        <dsp:cNvSpPr/>
      </dsp:nvSpPr>
      <dsp:spPr>
        <a:xfrm>
          <a:off x="1796299" y="14416"/>
          <a:ext cx="1013728" cy="1013728"/>
        </a:xfrm>
        <a:prstGeom prst="ellipse">
          <a:avLst/>
        </a:prstGeom>
        <a:solidFill>
          <a:srgbClr val="F3CC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Grund-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err="1" smtClean="0"/>
            <a:t>entgelt</a:t>
          </a:r>
          <a:endParaRPr lang="de-DE" sz="1200" b="1" kern="1200" dirty="0"/>
        </a:p>
      </dsp:txBody>
      <dsp:txXfrm>
        <a:off x="1944756" y="162873"/>
        <a:ext cx="716814" cy="716814"/>
      </dsp:txXfrm>
    </dsp:sp>
    <dsp:sp modelId="{1ADFC14A-164A-4015-B2EA-16644E8B6979}">
      <dsp:nvSpPr>
        <dsp:cNvPr id="0" name=""/>
        <dsp:cNvSpPr/>
      </dsp:nvSpPr>
      <dsp:spPr>
        <a:xfrm rot="22869">
          <a:off x="2810013" y="1825626"/>
          <a:ext cx="239406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239406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923731" y="1839632"/>
        <a:ext cx="11970" cy="11970"/>
      </dsp:txXfrm>
    </dsp:sp>
    <dsp:sp modelId="{EE96CCB6-017C-4324-8862-FB80C90AE7F6}">
      <dsp:nvSpPr>
        <dsp:cNvPr id="0" name=""/>
        <dsp:cNvSpPr/>
      </dsp:nvSpPr>
      <dsp:spPr>
        <a:xfrm>
          <a:off x="3049401" y="1343371"/>
          <a:ext cx="1148939" cy="1013728"/>
        </a:xfrm>
        <a:prstGeom prst="ellipse">
          <a:avLst/>
        </a:prstGeom>
        <a:solidFill>
          <a:srgbClr val="F3CC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err="1" smtClean="0"/>
            <a:t>Leistungs</a:t>
          </a:r>
          <a:r>
            <a:rPr lang="de-DE" sz="1200" b="1" kern="1200" dirty="0" smtClean="0"/>
            <a:t> -zulage</a:t>
          </a:r>
          <a:endParaRPr lang="de-DE" sz="1200" b="1" kern="1200" dirty="0"/>
        </a:p>
      </dsp:txBody>
      <dsp:txXfrm>
        <a:off x="3217659" y="1491828"/>
        <a:ext cx="812423" cy="716814"/>
      </dsp:txXfrm>
    </dsp:sp>
    <dsp:sp modelId="{E20F01AA-077C-4F1B-8725-B145B9C9E7CA}">
      <dsp:nvSpPr>
        <dsp:cNvPr id="0" name=""/>
        <dsp:cNvSpPr/>
      </dsp:nvSpPr>
      <dsp:spPr>
        <a:xfrm rot="5400000">
          <a:off x="2149943" y="2481543"/>
          <a:ext cx="306440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306440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295502" y="2493873"/>
        <a:ext cx="15322" cy="15322"/>
      </dsp:txXfrm>
    </dsp:sp>
    <dsp:sp modelId="{CB88676E-ABE5-4D80-A9C6-620D81137294}">
      <dsp:nvSpPr>
        <dsp:cNvPr id="0" name=""/>
        <dsp:cNvSpPr/>
      </dsp:nvSpPr>
      <dsp:spPr>
        <a:xfrm>
          <a:off x="1796299" y="2654754"/>
          <a:ext cx="1013728" cy="1013728"/>
        </a:xfrm>
        <a:prstGeom prst="ellipse">
          <a:avLst/>
        </a:prstGeom>
        <a:solidFill>
          <a:srgbClr val="F3CC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Tarifliche</a:t>
          </a:r>
          <a:r>
            <a:rPr lang="de-DE" sz="1200" b="1" kern="1200" baseline="0" dirty="0" smtClean="0"/>
            <a:t> Sonder-zahlungen</a:t>
          </a:r>
          <a:endParaRPr lang="de-DE" sz="1200" b="1" kern="1200" dirty="0"/>
        </a:p>
      </dsp:txBody>
      <dsp:txXfrm>
        <a:off x="1944756" y="2803211"/>
        <a:ext cx="716814" cy="716814"/>
      </dsp:txXfrm>
    </dsp:sp>
    <dsp:sp modelId="{5E7D21D6-2656-4442-8A51-DB46ABF9B1B3}">
      <dsp:nvSpPr>
        <dsp:cNvPr id="0" name=""/>
        <dsp:cNvSpPr/>
      </dsp:nvSpPr>
      <dsp:spPr>
        <a:xfrm rot="10777509">
          <a:off x="1577283" y="1825491"/>
          <a:ext cx="219028" cy="39983"/>
        </a:xfrm>
        <a:custGeom>
          <a:avLst/>
          <a:gdLst/>
          <a:ahLst/>
          <a:cxnLst/>
          <a:rect l="0" t="0" r="0" b="0"/>
          <a:pathLst>
            <a:path>
              <a:moveTo>
                <a:pt x="0" y="19991"/>
              </a:moveTo>
              <a:lnTo>
                <a:pt x="219028" y="1999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1681322" y="1840006"/>
        <a:ext cx="10951" cy="10951"/>
      </dsp:txXfrm>
    </dsp:sp>
    <dsp:sp modelId="{4D01F22D-AD46-4FA2-BC01-10CCBA79F744}">
      <dsp:nvSpPr>
        <dsp:cNvPr id="0" name=""/>
        <dsp:cNvSpPr/>
      </dsp:nvSpPr>
      <dsp:spPr>
        <a:xfrm>
          <a:off x="343141" y="1343371"/>
          <a:ext cx="1234163" cy="1013728"/>
        </a:xfrm>
        <a:prstGeom prst="ellipse">
          <a:avLst/>
        </a:prstGeom>
        <a:solidFill>
          <a:srgbClr val="F3CC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Zulagen (Mehr-arbeit, Wochen-ende)</a:t>
          </a:r>
          <a:endParaRPr lang="de-DE" sz="1200" b="1" kern="1200" dirty="0"/>
        </a:p>
      </dsp:txBody>
      <dsp:txXfrm>
        <a:off x="523880" y="1491828"/>
        <a:ext cx="872685" cy="71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5" tIns="46862" rIns="93725" bIns="46862" numCol="1" anchor="t" anchorCtr="0" compatLnSpc="1">
            <a:prstTxWarp prst="textNoShape">
              <a:avLst/>
            </a:prstTxWarp>
          </a:bodyPr>
          <a:lstStyle>
            <a:lvl1pPr defTabSz="937121" eaLnBrk="0" hangingPunct="0">
              <a:buFont typeface="Times" panose="02020603050405020304" pitchFamily="18" charset="0"/>
              <a:buChar char="•"/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5" tIns="46862" rIns="93725" bIns="46862" numCol="1" anchor="t" anchorCtr="0" compatLnSpc="1">
            <a:prstTxWarp prst="textNoShape">
              <a:avLst/>
            </a:prstTxWarp>
          </a:bodyPr>
          <a:lstStyle>
            <a:lvl1pPr algn="r" defTabSz="937121" eaLnBrk="0" hangingPunct="0">
              <a:buFont typeface="Times" panose="02020603050405020304" pitchFamily="18" charset="0"/>
              <a:buChar char="•"/>
              <a:defRPr sz="1300"/>
            </a:lvl1pPr>
          </a:lstStyle>
          <a:p>
            <a:pPr>
              <a:defRPr/>
            </a:pPr>
            <a:fld id="{8A84FEEA-198B-4C5F-94EB-E005FCF6375A}" type="datetimeFigureOut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5" tIns="46862" rIns="93725" bIns="46862" numCol="1" anchor="b" anchorCtr="0" compatLnSpc="1">
            <a:prstTxWarp prst="textNoShape">
              <a:avLst/>
            </a:prstTxWarp>
          </a:bodyPr>
          <a:lstStyle>
            <a:lvl1pPr defTabSz="937121" eaLnBrk="0" hangingPunct="0">
              <a:buFont typeface="Times" panose="02020603050405020304" pitchFamily="18" charset="0"/>
              <a:buChar char="•"/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25" tIns="46862" rIns="93725" bIns="46862" numCol="1" anchor="b" anchorCtr="0" compatLnSpc="1">
            <a:prstTxWarp prst="textNoShape">
              <a:avLst/>
            </a:prstTxWarp>
          </a:bodyPr>
          <a:lstStyle>
            <a:lvl1pPr algn="r" defTabSz="937121" eaLnBrk="0" hangingPunct="0">
              <a:buFont typeface="Times" panose="02020603050405020304" pitchFamily="18" charset="0"/>
              <a:buChar char="•"/>
              <a:defRPr sz="1300"/>
            </a:lvl1pPr>
          </a:lstStyle>
          <a:p>
            <a:pPr>
              <a:defRPr/>
            </a:pPr>
            <a:fld id="{ACCF2398-301C-4DE0-89EE-941C7EAC3B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05" tIns="49452" rIns="98905" bIns="49452" numCol="1" anchor="t" anchorCtr="0" compatLnSpc="1">
            <a:prstTxWarp prst="textNoShape">
              <a:avLst/>
            </a:prstTxWarp>
          </a:bodyPr>
          <a:lstStyle>
            <a:lvl1pPr defTabSz="990197" eaLnBrk="0" hangingPunct="0">
              <a:buFontTx/>
              <a:buNone/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05" tIns="49452" rIns="98905" bIns="49452" numCol="1" anchor="t" anchorCtr="0" compatLnSpc="1">
            <a:prstTxWarp prst="textNoShape">
              <a:avLst/>
            </a:prstTxWarp>
          </a:bodyPr>
          <a:lstStyle>
            <a:lvl1pPr algn="r" defTabSz="990197" eaLnBrk="0" hangingPunct="0">
              <a:buFontTx/>
              <a:buNone/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05" tIns="49452" rIns="98905" bIns="49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05" tIns="49452" rIns="98905" bIns="49452" numCol="1" anchor="b" anchorCtr="0" compatLnSpc="1">
            <a:prstTxWarp prst="textNoShape">
              <a:avLst/>
            </a:prstTxWarp>
          </a:bodyPr>
          <a:lstStyle>
            <a:lvl1pPr defTabSz="990197" eaLnBrk="0" hangingPunct="0">
              <a:buFontTx/>
              <a:buNone/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905" tIns="49452" rIns="98905" bIns="49452" numCol="1" anchor="b" anchorCtr="0" compatLnSpc="1">
            <a:prstTxWarp prst="textNoShape">
              <a:avLst/>
            </a:prstTxWarp>
          </a:bodyPr>
          <a:lstStyle>
            <a:lvl1pPr algn="r" defTabSz="990197" eaLnBrk="0" hangingPunct="0">
              <a:buFontTx/>
              <a:buNone/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B680077B-1C60-479C-9976-C0AE1298A5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4700" indent="-2984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3800" indent="-23812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1638" indent="-23812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49475" indent="-238125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06675" indent="-238125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3875" indent="-238125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21075" indent="-238125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8275" indent="-238125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853E6-5D68-43DA-B06E-897FDBAE7D82}" type="slidenum">
              <a:rPr lang="de-DE" altLang="de-DE" sz="1400" smtClean="0"/>
              <a:pPr>
                <a:spcBef>
                  <a:spcPct val="0"/>
                </a:spcBef>
              </a:pPr>
              <a:t>1</a:t>
            </a:fld>
            <a:endParaRPr lang="de-DE" altLang="de-DE" sz="1400" smtClean="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A6429A-0DB4-4B3A-96D8-555E979343F4}" type="slidenum">
              <a:rPr lang="de-DE" altLang="de-DE" sz="1400" smtClean="0">
                <a:latin typeface="Times" panose="02020603050405020304" pitchFamily="18" charset="0"/>
              </a:rPr>
              <a:pPr/>
              <a:t>13</a:t>
            </a:fld>
            <a:endParaRPr lang="de-DE" altLang="de-DE" sz="140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CEC55-58D5-44E1-85B8-6BF76DEA8F43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ECC4-FC27-4DBF-9B9C-50F99B0F31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42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C4C0-869B-4D59-924C-0CA0558FAE33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65CE-EE78-4C41-BFC0-650A9F9B97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574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6100" y="1524000"/>
            <a:ext cx="1714500" cy="4495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52600" y="1524000"/>
            <a:ext cx="4991100" cy="4495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BEA3-3094-483A-B8AF-BFF77D962579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E2FE-1365-441F-8537-BFC2A6FB4C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781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B68D-1241-4B97-BAC5-E9BC68C32732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D0A4-37F8-4321-8BEE-8143A3DEDA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189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A1ED-4E76-4261-96A6-041761984665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29C1-BEDB-4595-9323-9B9798C73A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62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E2FD-4D12-464C-B58A-B41BA058C253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94FA-668C-4C83-BB1D-06BF1EBE8E8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601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52600" y="2338388"/>
            <a:ext cx="3352800" cy="3681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7800" y="2338388"/>
            <a:ext cx="3352800" cy="3681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57FD-FF1B-408B-BB2D-4C32A07B1DB0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4B9C-7C56-4B3D-8D3E-3D32C03D2B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362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3195-7B2E-43F5-9558-86249FF22728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2D99E-BE5E-4C36-B484-6A983BA261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451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Admin\Desktop\AT-KeyBalken.jpg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350"/>
            <a:ext cx="552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74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\Desktop\AT-KeyBalken.jpg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350"/>
            <a:ext cx="552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1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dmin\Desktop\AT-KeyBalken.jpg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350"/>
            <a:ext cx="552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75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FD6C-EF28-4EFB-B139-189ED5EE31D3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B62C-988C-4372-89EA-B8568552E5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018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  <a:defRPr/>
            </a:pPr>
            <a:endParaRPr lang="de-DE" altLang="de-DE" smtClean="0"/>
          </a:p>
        </p:txBody>
      </p:sp>
      <p:pic>
        <p:nvPicPr>
          <p:cNvPr id="1027" name="Picture 6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68"/>
          <p:cNvSpPr>
            <a:spLocks noChangeArrowheads="1"/>
          </p:cNvSpPr>
          <p:nvPr userDrawn="1"/>
        </p:nvSpPr>
        <p:spPr bwMode="auto">
          <a:xfrm>
            <a:off x="0" y="3429000"/>
            <a:ext cx="533400" cy="3429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9" name="Rectangle 69"/>
          <p:cNvSpPr>
            <a:spLocks noChangeArrowheads="1"/>
          </p:cNvSpPr>
          <p:nvPr userDrawn="1"/>
        </p:nvSpPr>
        <p:spPr bwMode="auto">
          <a:xfrm>
            <a:off x="0" y="0"/>
            <a:ext cx="5334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30" name="Rectangle 74"/>
          <p:cNvSpPr>
            <a:spLocks noChangeArrowheads="1"/>
          </p:cNvSpPr>
          <p:nvPr userDrawn="1"/>
        </p:nvSpPr>
        <p:spPr bwMode="auto">
          <a:xfrm>
            <a:off x="1524000" y="1268413"/>
            <a:ext cx="7620000" cy="505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338388"/>
            <a:ext cx="685800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0"/>
            <a:ext cx="6858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pic>
        <p:nvPicPr>
          <p:cNvPr id="1033" name="Picture 6" descr="C:\Users\Admin\Desktop\AT-KeyBalken.jpg"/>
          <p:cNvPicPr preferRelativeResize="0"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350"/>
            <a:ext cx="552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722313" y="849313"/>
            <a:ext cx="3698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  <a:defRPr/>
            </a:pPr>
            <a:r>
              <a:rPr lang="de-DE" altLang="de-DE" sz="2300" b="1" smtClean="0">
                <a:solidFill>
                  <a:srgbClr val="A6A6A6"/>
                </a:solidFill>
              </a:rPr>
              <a:t>AT</a:t>
            </a:r>
          </a:p>
        </p:txBody>
      </p:sp>
      <p:sp>
        <p:nvSpPr>
          <p:cNvPr id="1035" name="Rechteck 12"/>
          <p:cNvSpPr>
            <a:spLocks noChangeArrowheads="1"/>
          </p:cNvSpPr>
          <p:nvPr userDrawn="1"/>
        </p:nvSpPr>
        <p:spPr bwMode="auto">
          <a:xfrm>
            <a:off x="1196975" y="920750"/>
            <a:ext cx="214313" cy="2143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522413" y="857250"/>
            <a:ext cx="21415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  <a:defRPr/>
            </a:pPr>
            <a:r>
              <a:rPr lang="de-DE" altLang="de-DE" sz="2300" b="1" smtClean="0">
                <a:solidFill>
                  <a:srgbClr val="A6A6A6"/>
                </a:solidFill>
              </a:rPr>
              <a:t>ANGESTELLTE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Times" panose="02020603050405020304" pitchFamily="18" charset="0"/>
              <a:buNone/>
              <a:defRPr sz="1000"/>
            </a:lvl1pPr>
          </a:lstStyle>
          <a:p>
            <a:pPr>
              <a:defRPr/>
            </a:pPr>
            <a:fld id="{734554C0-D2DC-41FB-A74D-79F56B814F4A}" type="datetime1">
              <a:rPr lang="de-DE" altLang="de-DE"/>
              <a:pPr>
                <a:defRPr/>
              </a:pPr>
              <a:t>11.04.2019</a:t>
            </a:fld>
            <a:endParaRPr lang="de-DE" altLang="de-DE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Times" panose="02020603050405020304" pitchFamily="18" charset="0"/>
              <a:buNone/>
              <a:defRPr sz="1000"/>
            </a:lvl1pPr>
          </a:lstStyle>
          <a:p>
            <a:pPr>
              <a:defRPr/>
            </a:pPr>
            <a:fld id="{E421C30B-929C-4F16-8848-7CD55E16F8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0" r:id="rId6"/>
    <p:sldLayoutId id="2147483761" r:id="rId7"/>
    <p:sldLayoutId id="2147483762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9pPr>
    </p:titleStyle>
    <p:bodyStyle>
      <a:lvl1pPr marL="254000" indent="-254000" algn="l" rtl="0" eaLnBrk="0" fontAlgn="base" hangingPunct="0">
        <a:lnSpc>
          <a:spcPts val="2200"/>
        </a:lnSpc>
        <a:spcBef>
          <a:spcPts val="1600"/>
        </a:spcBef>
        <a:spcAft>
          <a:spcPct val="0"/>
        </a:spcAft>
        <a:buSzPct val="120000"/>
        <a:buFont typeface="Times" panose="02020603050405020304" pitchFamily="18" charset="0"/>
        <a:buBlip>
          <a:blip r:embed="rId16"/>
        </a:buBlip>
        <a:defRPr b="1">
          <a:solidFill>
            <a:srgbClr val="5B5B5B"/>
          </a:solidFill>
          <a:latin typeface="+mn-lt"/>
          <a:ea typeface="+mn-ea"/>
          <a:cs typeface="+mn-cs"/>
        </a:defRPr>
      </a:lvl1pPr>
      <a:lvl2pPr marL="584200" indent="-139700" algn="l" rtl="0" eaLnBrk="0" fontAlgn="base" hangingPunct="0">
        <a:lnSpc>
          <a:spcPts val="1600"/>
        </a:lnSpc>
        <a:spcBef>
          <a:spcPts val="800"/>
        </a:spcBef>
        <a:spcAft>
          <a:spcPct val="0"/>
        </a:spcAft>
        <a:buClr>
          <a:srgbClr val="FF0000"/>
        </a:buClr>
        <a:buFont typeface="Times" panose="02020603050405020304" pitchFamily="18" charset="0"/>
        <a:defRPr sz="1400">
          <a:solidFill>
            <a:srgbClr val="5B5B5B"/>
          </a:solidFill>
          <a:latin typeface="+mn-lt"/>
        </a:defRPr>
      </a:lvl2pPr>
      <a:lvl3pPr marL="892175" indent="-117475" algn="l" rtl="0" eaLnBrk="0" fontAlgn="base" hangingPunct="0">
        <a:lnSpc>
          <a:spcPts val="14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sz="1200">
          <a:solidFill>
            <a:srgbClr val="5B5B5B"/>
          </a:solidFill>
          <a:latin typeface="+mn-lt"/>
        </a:defRPr>
      </a:lvl3pPr>
      <a:lvl4pPr marL="131127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5B5B5B"/>
          </a:solidFill>
          <a:latin typeface="+mn-lt"/>
        </a:defRPr>
      </a:lvl4pPr>
      <a:lvl5pPr marL="1808163" indent="-30638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5B5B5B"/>
          </a:solidFill>
          <a:latin typeface="Times" pitchFamily="18" charset="0"/>
        </a:defRPr>
      </a:lvl5pPr>
      <a:lvl6pPr marL="2265363" indent="-306388" algn="l" rtl="0" fontAlgn="base">
        <a:spcBef>
          <a:spcPct val="20000"/>
        </a:spcBef>
        <a:spcAft>
          <a:spcPct val="0"/>
        </a:spcAft>
        <a:defRPr sz="2000">
          <a:solidFill>
            <a:srgbClr val="5B5B5B"/>
          </a:solidFill>
          <a:latin typeface="Times" pitchFamily="18" charset="0"/>
        </a:defRPr>
      </a:lvl6pPr>
      <a:lvl7pPr marL="2722563" indent="-306388" algn="l" rtl="0" fontAlgn="base">
        <a:spcBef>
          <a:spcPct val="20000"/>
        </a:spcBef>
        <a:spcAft>
          <a:spcPct val="0"/>
        </a:spcAft>
        <a:defRPr sz="2000">
          <a:solidFill>
            <a:srgbClr val="5B5B5B"/>
          </a:solidFill>
          <a:latin typeface="Times" pitchFamily="18" charset="0"/>
        </a:defRPr>
      </a:lvl7pPr>
      <a:lvl8pPr marL="3179763" indent="-306388" algn="l" rtl="0" fontAlgn="base">
        <a:spcBef>
          <a:spcPct val="20000"/>
        </a:spcBef>
        <a:spcAft>
          <a:spcPct val="0"/>
        </a:spcAft>
        <a:defRPr sz="2000">
          <a:solidFill>
            <a:srgbClr val="5B5B5B"/>
          </a:solidFill>
          <a:latin typeface="Times" pitchFamily="18" charset="0"/>
        </a:defRPr>
      </a:lvl8pPr>
      <a:lvl9pPr marL="3636963" indent="-306388" algn="l" rtl="0" fontAlgn="base">
        <a:spcBef>
          <a:spcPct val="20000"/>
        </a:spcBef>
        <a:spcAft>
          <a:spcPct val="0"/>
        </a:spcAft>
        <a:defRPr sz="2000">
          <a:solidFill>
            <a:srgbClr val="5B5B5B"/>
          </a:solidFill>
          <a:latin typeface="Times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2D813F-88BE-47D0-89E8-3E5ED8AEF112}" type="slidenum">
              <a:rPr lang="de-DE" altLang="de-DE" sz="1000" smtClean="0"/>
              <a:pPr/>
              <a:t>1</a:t>
            </a:fld>
            <a:endParaRPr lang="de-DE" altLang="de-DE" sz="100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33400" y="0"/>
            <a:ext cx="86106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 typeface="Times" panose="02020603050405020304" pitchFamily="18" charset="0"/>
              <a:buNone/>
            </a:pP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2971800"/>
            <a:ext cx="8610600" cy="9144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Times" panose="02020603050405020304" pitchFamily="18" charset="0"/>
              <a:buChar char="•"/>
            </a:pP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2949575"/>
            <a:ext cx="76946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Times" panose="02020603050405020304" pitchFamily="18" charset="0"/>
              <a:buNone/>
            </a:pPr>
            <a:r>
              <a:rPr lang="de-DE" altLang="de-DE" sz="2800" dirty="0" smtClean="0">
                <a:solidFill>
                  <a:schemeClr val="bg1"/>
                </a:solidFill>
              </a:rPr>
              <a:t>Informationen zu AT-Angestellten</a:t>
            </a:r>
            <a:endParaRPr lang="de-DE" altLang="de-DE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Times" panose="02020603050405020304" pitchFamily="18" charset="0"/>
              <a:buNone/>
            </a:pPr>
            <a:r>
              <a:rPr lang="de-DE" altLang="de-DE" sz="1800" b="0" i="1" dirty="0" smtClean="0">
                <a:solidFill>
                  <a:schemeClr val="bg1"/>
                </a:solidFill>
              </a:rPr>
              <a:t>11.04.2019</a:t>
            </a:r>
            <a:endParaRPr lang="de-DE" altLang="de-DE" sz="1800" b="0" i="1" dirty="0">
              <a:solidFill>
                <a:schemeClr val="bg1"/>
              </a:solidFill>
            </a:endParaRP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C:\Users\Admin\Desktop\ATKeyboard1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610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869950" y="2357438"/>
            <a:ext cx="3111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Times" panose="02020603050405020304" pitchFamily="18" charset="0"/>
              <a:buNone/>
            </a:pPr>
            <a:r>
              <a:rPr lang="de-DE" altLang="de-DE" sz="2300">
                <a:solidFill>
                  <a:srgbClr val="A6A6A6"/>
                </a:solidFill>
              </a:rPr>
              <a:t>IG</a:t>
            </a:r>
          </a:p>
        </p:txBody>
      </p:sp>
      <p:sp>
        <p:nvSpPr>
          <p:cNvPr id="7177" name="Rechteck 12"/>
          <p:cNvSpPr>
            <a:spLocks noChangeArrowheads="1"/>
          </p:cNvSpPr>
          <p:nvPr/>
        </p:nvSpPr>
        <p:spPr bwMode="auto">
          <a:xfrm>
            <a:off x="1344613" y="2428875"/>
            <a:ext cx="214312" cy="2143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Times" panose="02020603050405020304" pitchFamily="18" charset="0"/>
              <a:buChar char="•"/>
            </a:pP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1671638" y="2365375"/>
            <a:ext cx="8334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Times" panose="02020603050405020304" pitchFamily="18" charset="0"/>
              <a:buNone/>
            </a:pPr>
            <a:r>
              <a:rPr lang="de-DE" altLang="de-DE" sz="2300">
                <a:solidFill>
                  <a:srgbClr val="A6A6A6"/>
                </a:solidFill>
              </a:rPr>
              <a:t>Metall</a:t>
            </a:r>
          </a:p>
        </p:txBody>
      </p:sp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420938"/>
            <a:ext cx="222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6BBF4-6D0C-4166-990A-B1D3A2ED33A1}" type="slidenum">
              <a:rPr lang="de-DE" altLang="de-DE" sz="1000" smtClean="0"/>
              <a:pPr/>
              <a:t>10</a:t>
            </a:fld>
            <a:endParaRPr lang="de-DE" altLang="de-DE" sz="10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7140575" cy="969963"/>
          </a:xfrm>
        </p:spPr>
        <p:txBody>
          <a:bodyPr/>
          <a:lstStyle/>
          <a:p>
            <a:r>
              <a:rPr lang="de-DE" altLang="de-DE" sz="2000" smtClean="0"/>
              <a:t>Definition AT-Angestellte laut Tarifvertrag NRW</a:t>
            </a:r>
            <a:br>
              <a:rPr lang="de-DE" altLang="de-DE" sz="2000" smtClean="0"/>
            </a:br>
            <a:r>
              <a:rPr lang="de-DE" altLang="de-DE" sz="2000" b="0" i="1" smtClean="0"/>
              <a:t/>
            </a:r>
            <a:br>
              <a:rPr lang="de-DE" altLang="de-DE" sz="2000" b="0" i="1" smtClean="0"/>
            </a:br>
            <a:endParaRPr lang="de-DE" altLang="de-DE" sz="2000" b="0" i="1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2027238"/>
            <a:ext cx="6858000" cy="36814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600" b="0" smtClean="0">
                <a:solidFill>
                  <a:schemeClr val="tx1"/>
                </a:solidFill>
              </a:rPr>
              <a:t>1. Voraussetzung </a:t>
            </a:r>
          </a:p>
          <a:p>
            <a:pPr marL="730250" lvl="1" indent="-28575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de-DE" altLang="de-DE" sz="1600" smtClean="0">
                <a:solidFill>
                  <a:schemeClr val="tx1"/>
                </a:solidFill>
              </a:rPr>
              <a:t>Beschäftigte mit Arbeitsaufgaben:  a) deren Einstufung gemäß § 3 eine Punktzahl von mehr als 170 Punkten ergibt; b) deren Einstufung gemäß § 3 eine Punktzahl von mindestens 155 bis 170 Punkten ergibt, wenn ihre </a:t>
            </a:r>
            <a:r>
              <a:rPr lang="de-DE" altLang="de-DE" sz="1600" u="sng" smtClean="0">
                <a:solidFill>
                  <a:schemeClr val="tx1"/>
                </a:solidFill>
              </a:rPr>
              <a:t>Beschäftigung im Arbeitsvertrag als außertariflich </a:t>
            </a:r>
            <a:r>
              <a:rPr lang="de-DE" altLang="de-DE" sz="1600" smtClean="0">
                <a:solidFill>
                  <a:schemeClr val="tx1"/>
                </a:solidFill>
              </a:rPr>
              <a:t>bezeichnet wird. </a:t>
            </a:r>
          </a:p>
          <a:p>
            <a:pPr>
              <a:lnSpc>
                <a:spcPct val="100000"/>
              </a:lnSpc>
            </a:pPr>
            <a:r>
              <a:rPr lang="de-DE" altLang="de-DE" sz="1600" b="0" smtClean="0">
                <a:solidFill>
                  <a:schemeClr val="tx1"/>
                </a:solidFill>
              </a:rPr>
              <a:t>2. Voraussetzung </a:t>
            </a:r>
          </a:p>
          <a:p>
            <a:pPr marL="7302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altLang="de-DE" sz="1600" smtClean="0">
                <a:solidFill>
                  <a:schemeClr val="tx1"/>
                </a:solidFill>
              </a:rPr>
              <a:t>In den Fällen a) und b) müssen die </a:t>
            </a:r>
            <a:r>
              <a:rPr lang="de-DE" altLang="de-DE" sz="1600" u="sng" smtClean="0">
                <a:solidFill>
                  <a:schemeClr val="tx1"/>
                </a:solidFill>
              </a:rPr>
              <a:t>geldwerten materiellen Arbeitsbedingungen</a:t>
            </a:r>
            <a:r>
              <a:rPr lang="de-DE" altLang="de-DE" sz="1600" smtClean="0">
                <a:solidFill>
                  <a:schemeClr val="tx1"/>
                </a:solidFill>
              </a:rPr>
              <a:t> unter Berücksichtigung einer individuellen regelmäßigen wöchentlichen Arbeitszeit von bis zu 40 Stunden in einer Gesamtschau diejenigen der </a:t>
            </a:r>
            <a:r>
              <a:rPr lang="de-DE" altLang="de-DE" sz="1600" b="1" u="sng" smtClean="0">
                <a:solidFill>
                  <a:schemeClr val="tx1"/>
                </a:solidFill>
              </a:rPr>
              <a:t>höchsten tariflichen Entgeltgruppe regelmäßig überschreiten </a:t>
            </a:r>
            <a:r>
              <a:rPr lang="de-DE" altLang="de-DE" sz="1600" b="1" smtClean="0">
                <a:solidFill>
                  <a:schemeClr val="tx1"/>
                </a:solidFill>
              </a:rPr>
              <a:t> </a:t>
            </a:r>
            <a:r>
              <a:rPr lang="de-DE" altLang="de-DE" sz="1600" smtClean="0">
                <a:solidFill>
                  <a:schemeClr val="tx1"/>
                </a:solidFill>
              </a:rPr>
              <a:t>(nicht berücksichtigt werden über 40 Stunden hinaus gehende Arbeitsstunden/Mehrarbeitsstunden).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Entgeltbestandteile AT-Entgelt und Tarif</a:t>
            </a: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23903-4776-412E-9547-B8445F222F3C}" type="slidenum">
              <a:rPr lang="de-DE" altLang="de-DE" sz="1000" smtClean="0"/>
              <a:pPr/>
              <a:t>11</a:t>
            </a:fld>
            <a:endParaRPr lang="de-DE" altLang="de-DE" sz="1000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755576" y="2141637"/>
          <a:ext cx="4563715" cy="36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Inhaltsplatzhalter 6"/>
          <p:cNvGraphicFramePr>
            <a:graphicFrameLocks/>
          </p:cNvGraphicFramePr>
          <p:nvPr/>
        </p:nvGraphicFramePr>
        <p:xfrm>
          <a:off x="4860032" y="2141637"/>
          <a:ext cx="4563715" cy="36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 bwMode="auto">
          <a:xfrm>
            <a:off x="4427538" y="2781300"/>
            <a:ext cx="12969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kern="0" dirty="0" smtClean="0"/>
              <a:t>&gt; ?</a:t>
            </a:r>
            <a:endParaRPr lang="de-DE" kern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438" y="1247775"/>
            <a:ext cx="7210425" cy="5472113"/>
          </a:xfrm>
        </p:spPr>
      </p:pic>
      <p:sp>
        <p:nvSpPr>
          <p:cNvPr id="19459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58E6C7-3551-43A4-8E1F-B3E3B8E785A1}" type="slidenum">
              <a:rPr lang="de-DE" altLang="de-DE" sz="1000" smtClean="0"/>
              <a:pPr/>
              <a:t>12</a:t>
            </a:fld>
            <a:endParaRPr lang="de-DE" altLang="de-DE" sz="1000" smtClean="0"/>
          </a:p>
        </p:txBody>
      </p:sp>
      <p:sp>
        <p:nvSpPr>
          <p:cNvPr id="19460" name="Rechteck 5"/>
          <p:cNvSpPr>
            <a:spLocks noChangeArrowheads="1"/>
          </p:cNvSpPr>
          <p:nvPr/>
        </p:nvSpPr>
        <p:spPr bwMode="auto">
          <a:xfrm>
            <a:off x="8089900" y="4805363"/>
            <a:ext cx="8905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C00000"/>
                </a:solidFill>
              </a:rPr>
              <a:t>84.094 €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C00000"/>
                </a:solidFill>
              </a:rPr>
              <a:t>89.993 €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C00000"/>
                </a:solidFill>
              </a:rPr>
              <a:t>95.980 €</a:t>
            </a:r>
          </a:p>
        </p:txBody>
      </p:sp>
      <p:sp>
        <p:nvSpPr>
          <p:cNvPr id="19461" name="Rechteck 6"/>
          <p:cNvSpPr>
            <a:spLocks noChangeArrowheads="1"/>
          </p:cNvSpPr>
          <p:nvPr/>
        </p:nvSpPr>
        <p:spPr bwMode="auto">
          <a:xfrm>
            <a:off x="6234113" y="5876925"/>
            <a:ext cx="25860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400" b="1">
                <a:solidFill>
                  <a:srgbClr val="C00000"/>
                </a:solidFill>
              </a:rPr>
              <a:t>107.456 €</a:t>
            </a:r>
            <a:endParaRPr lang="de-DE" altLang="de-DE" sz="1400">
              <a:solidFill>
                <a:srgbClr val="C00000"/>
              </a:solidFill>
            </a:endParaRPr>
          </a:p>
          <a:p>
            <a:pPr algn="r" eaLnBrk="1" hangingPunct="1"/>
            <a:r>
              <a:rPr lang="de-DE" altLang="de-DE" sz="1200">
                <a:solidFill>
                  <a:srgbClr val="C00000"/>
                </a:solidFill>
              </a:rPr>
              <a:t>plus Ø 10% Leistungsanteil</a:t>
            </a:r>
            <a:endParaRPr lang="de-DE" altLang="de-DE" sz="1200" b="1">
              <a:solidFill>
                <a:srgbClr val="C00000"/>
              </a:solidFill>
            </a:endParaRPr>
          </a:p>
        </p:txBody>
      </p:sp>
      <p:sp>
        <p:nvSpPr>
          <p:cNvPr id="19462" name="Rechteck 7"/>
          <p:cNvSpPr>
            <a:spLocks noChangeArrowheads="1"/>
          </p:cNvSpPr>
          <p:nvPr/>
        </p:nvSpPr>
        <p:spPr bwMode="auto">
          <a:xfrm>
            <a:off x="8101013" y="2781300"/>
            <a:ext cx="7191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Char char="•"/>
            </a:pPr>
            <a:endParaRPr lang="de-DE" altLang="de-DE"/>
          </a:p>
        </p:txBody>
      </p:sp>
      <p:sp>
        <p:nvSpPr>
          <p:cNvPr id="19463" name="Rechteck 8"/>
          <p:cNvSpPr>
            <a:spLocks noChangeArrowheads="1"/>
          </p:cNvSpPr>
          <p:nvPr/>
        </p:nvSpPr>
        <p:spPr bwMode="auto">
          <a:xfrm>
            <a:off x="8101013" y="2781300"/>
            <a:ext cx="93503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C00000"/>
                </a:solidFill>
              </a:rPr>
              <a:t>67.330 €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C00000"/>
                </a:solidFill>
              </a:rPr>
              <a:t>75.286 €</a:t>
            </a:r>
          </a:p>
          <a:p>
            <a:pPr eaLnBrk="1" hangingPunct="1">
              <a:lnSpc>
                <a:spcPct val="150000"/>
              </a:lnSpc>
            </a:pPr>
            <a:endParaRPr lang="de-DE" altLang="de-DE" sz="1400" b="1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C00000"/>
                </a:solidFill>
              </a:rPr>
              <a:t>74.634 €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C00000"/>
                </a:solidFill>
              </a:rPr>
              <a:t>78.996 €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C00000"/>
                </a:solidFill>
              </a:rPr>
              <a:t>89.028 €</a:t>
            </a:r>
            <a:r>
              <a:rPr lang="de-DE" altLang="de-DE" sz="1400" b="1">
                <a:solidFill>
                  <a:srgbClr val="FF0000"/>
                </a:solidFill>
              </a:rPr>
              <a:t/>
            </a:r>
            <a:br>
              <a:rPr lang="de-DE" altLang="de-DE" sz="1400" b="1">
                <a:solidFill>
                  <a:srgbClr val="FF0000"/>
                </a:solidFill>
              </a:rPr>
            </a:br>
            <a:endParaRPr lang="de-DE" altLang="de-DE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733550" y="1308100"/>
            <a:ext cx="6858000" cy="330200"/>
          </a:xfrm>
        </p:spPr>
        <p:txBody>
          <a:bodyPr/>
          <a:lstStyle/>
          <a:p>
            <a:r>
              <a:rPr lang="de-DE" altLang="de-DE" smtClean="0"/>
              <a:t>ERA Entgelttabelleab 1.4.2018 gültig 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1733550" y="1616075"/>
          <a:ext cx="5934076" cy="452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438">
                  <a:extLst>
                    <a:ext uri="{9D8B030D-6E8A-4147-A177-3AD203B41FA5}">
                      <a16:colId xmlns:a16="http://schemas.microsoft.com/office/drawing/2014/main" val="270373081"/>
                    </a:ext>
                  </a:extLst>
                </a:gridCol>
                <a:gridCol w="1558837">
                  <a:extLst>
                    <a:ext uri="{9D8B030D-6E8A-4147-A177-3AD203B41FA5}">
                      <a16:colId xmlns:a16="http://schemas.microsoft.com/office/drawing/2014/main" val="2415314317"/>
                    </a:ext>
                  </a:extLst>
                </a:gridCol>
                <a:gridCol w="2591801">
                  <a:extLst>
                    <a:ext uri="{9D8B030D-6E8A-4147-A177-3AD203B41FA5}">
                      <a16:colId xmlns:a16="http://schemas.microsoft.com/office/drawing/2014/main" val="3520494157"/>
                    </a:ext>
                  </a:extLst>
                </a:gridCol>
              </a:tblGrid>
              <a:tr h="944948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mtl. Grundentgelt 40 Std. in €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Jahresentgelt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inkl. tariflicher Sonderzahlungen und 10% </a:t>
                      </a:r>
                      <a:r>
                        <a:rPr lang="de-DE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durchschnittl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 Leistungszulage in €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608292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EG 12</a:t>
                      </a:r>
                      <a:endParaRPr lang="de-DE" sz="1200" b="1" dirty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3586427556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Bis zum 36. </a:t>
                      </a:r>
                      <a:r>
                        <a:rPr lang="de-DE" sz="120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4.523</a:t>
                      </a:r>
                      <a:r>
                        <a:rPr lang="de-DE" sz="1200" b="1" baseline="0" dirty="0" smtClean="0"/>
                        <a:t>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67.330,-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656676127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Nach dem 36. </a:t>
                      </a:r>
                      <a:r>
                        <a:rPr lang="de-DE" sz="120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5.023,-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75.286,-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3649396051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EG 13</a:t>
                      </a:r>
                      <a:endParaRPr lang="de-DE" sz="1200" b="1" dirty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1531424575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Bis zum 18. </a:t>
                      </a:r>
                      <a:r>
                        <a:rPr lang="de-DE" sz="120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5.054,-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74.634,-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1907915013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Nach dem</a:t>
                      </a:r>
                      <a:r>
                        <a:rPr lang="de-DE" sz="1200" baseline="0" dirty="0" smtClean="0">
                          <a:latin typeface="+mj-lt"/>
                        </a:rPr>
                        <a:t> 18. </a:t>
                      </a:r>
                      <a:r>
                        <a:rPr lang="de-DE" sz="1200" baseline="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5.351,-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78.996,-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2956929487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Nach dem 36. </a:t>
                      </a:r>
                      <a:r>
                        <a:rPr lang="de-DE" sz="120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5.946,-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89.028,-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2824186961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EG 14</a:t>
                      </a:r>
                      <a:endParaRPr lang="de-DE" sz="1200" b="1" dirty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4196509111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Bis zum 12.</a:t>
                      </a:r>
                      <a:r>
                        <a:rPr lang="de-DE" sz="1200" baseline="0" dirty="0" smtClean="0">
                          <a:latin typeface="+mj-lt"/>
                        </a:rPr>
                        <a:t> </a:t>
                      </a:r>
                      <a:r>
                        <a:rPr lang="de-DE" sz="1200" baseline="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5.742,-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84.094,-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229378458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Nach dem 12. </a:t>
                      </a:r>
                      <a:r>
                        <a:rPr lang="de-DE" sz="120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6.101,-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89.993,-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142208073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Nach dem 24. </a:t>
                      </a:r>
                      <a:r>
                        <a:rPr lang="de-DE" sz="120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6.460,-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95.980,-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893380997"/>
                  </a:ext>
                </a:extLst>
              </a:tr>
              <a:tr h="29200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j-lt"/>
                        </a:rPr>
                        <a:t>Nach</a:t>
                      </a:r>
                      <a:r>
                        <a:rPr lang="de-DE" sz="1200" baseline="0" dirty="0" smtClean="0">
                          <a:latin typeface="+mj-lt"/>
                        </a:rPr>
                        <a:t> dem 36. </a:t>
                      </a:r>
                      <a:r>
                        <a:rPr lang="de-DE" sz="1200" baseline="0" dirty="0" err="1" smtClean="0">
                          <a:latin typeface="+mj-lt"/>
                        </a:rPr>
                        <a:t>BeschM</a:t>
                      </a:r>
                      <a:endParaRPr lang="de-DE" sz="1200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7.179,-</a:t>
                      </a:r>
                      <a:endParaRPr lang="de-DE" sz="1200" b="1" dirty="0"/>
                    </a:p>
                  </a:txBody>
                  <a:tcPr marL="91423" marR="91423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+mj-lt"/>
                        </a:rPr>
                        <a:t>107.456,-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 marL="91423" marR="91423" marT="45723" marB="45723" anchor="ctr"/>
                </a:tc>
                <a:extLst>
                  <a:ext uri="{0D108BD9-81ED-4DB2-BD59-A6C34878D82A}">
                    <a16:rowId xmlns:a16="http://schemas.microsoft.com/office/drawing/2014/main" val="3432911502"/>
                  </a:ext>
                </a:extLst>
              </a:tr>
            </a:tbl>
          </a:graphicData>
        </a:graphic>
      </p:graphicFrame>
      <p:sp>
        <p:nvSpPr>
          <p:cNvPr id="20541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077E4-95D4-4382-A59A-C968005D24D9}" type="slidenum">
              <a:rPr lang="de-DE" altLang="de-DE" sz="1000" smtClean="0"/>
              <a:pPr/>
              <a:t>13</a:t>
            </a:fld>
            <a:endParaRPr lang="de-DE" altLang="de-DE" sz="1000" smtClean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184275" y="1281113"/>
            <a:ext cx="6858000" cy="666750"/>
          </a:xfrm>
        </p:spPr>
        <p:txBody>
          <a:bodyPr/>
          <a:lstStyle/>
          <a:p>
            <a:r>
              <a:rPr lang="de-DE" altLang="de-DE" smtClean="0"/>
              <a:t>ERA Niveaubeispiele</a:t>
            </a:r>
            <a:br>
              <a:rPr lang="de-DE" altLang="de-DE" smtClean="0"/>
            </a:br>
            <a:r>
              <a:rPr lang="de-DE" altLang="de-DE" smtClean="0"/>
              <a:t>zur Vergleichbarkeit</a:t>
            </a:r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FB84E2-BED6-4761-82AE-7FC5E9A26042}" type="slidenum">
              <a:rPr lang="de-DE" altLang="de-DE" sz="1000" smtClean="0"/>
              <a:pPr/>
              <a:t>14</a:t>
            </a:fld>
            <a:endParaRPr lang="de-DE" altLang="de-DE" sz="1000" smtClean="0"/>
          </a:p>
        </p:txBody>
      </p:sp>
      <p:pic>
        <p:nvPicPr>
          <p:cNvPr id="2253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96863"/>
            <a:ext cx="4376738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EG 14 (145 Punkte)</a:t>
            </a:r>
          </a:p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Durchschnittliches Jahresentgelt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(inkl. 10% Leistungszulage)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ab ca. 84.094 € – 107.456 € </a:t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184275" y="1281113"/>
            <a:ext cx="6858000" cy="666750"/>
          </a:xfrm>
        </p:spPr>
        <p:txBody>
          <a:bodyPr/>
          <a:lstStyle/>
          <a:p>
            <a:r>
              <a:rPr lang="de-DE" altLang="de-DE" smtClean="0"/>
              <a:t>ERA Niveaubeispiele</a:t>
            </a:r>
            <a:br>
              <a:rPr lang="de-DE" altLang="de-DE" smtClean="0"/>
            </a:br>
            <a:r>
              <a:rPr lang="de-DE" altLang="de-DE" smtClean="0"/>
              <a:t>zur Vergleichbarkeit</a:t>
            </a:r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C6DE93-B7E3-4565-988E-E50245527F8D}" type="slidenum">
              <a:rPr lang="de-DE" altLang="de-DE" sz="1000" smtClean="0"/>
              <a:pPr/>
              <a:t>15</a:t>
            </a:fld>
            <a:endParaRPr lang="de-DE" altLang="de-DE" sz="1000" smtClean="0"/>
          </a:p>
        </p:txBody>
      </p:sp>
      <p:pic>
        <p:nvPicPr>
          <p:cNvPr id="2355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400"/>
            <a:ext cx="471805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EG 12 (125 Punkte)</a:t>
            </a:r>
          </a:p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Durchschnittliches Jahresentgelt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(inkl. 10% Leistungszulage)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ab ca. 67.330 € – 75.286 € </a:t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1184275" y="1281113"/>
            <a:ext cx="6858000" cy="666750"/>
          </a:xfrm>
        </p:spPr>
        <p:txBody>
          <a:bodyPr/>
          <a:lstStyle/>
          <a:p>
            <a:r>
              <a:rPr lang="de-DE" altLang="de-DE" smtClean="0"/>
              <a:t>ERA Niveaubeispiele</a:t>
            </a:r>
            <a:br>
              <a:rPr lang="de-DE" altLang="de-DE" smtClean="0"/>
            </a:br>
            <a:r>
              <a:rPr lang="de-DE" altLang="de-DE" smtClean="0"/>
              <a:t>zur Vergleichbarkeit</a:t>
            </a: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52244-2A69-43C1-A3A9-B43B4FE70573}" type="slidenum">
              <a:rPr lang="de-DE" altLang="de-DE" sz="1000" smtClean="0"/>
              <a:pPr/>
              <a:t>16</a:t>
            </a:fld>
            <a:endParaRPr lang="de-DE" altLang="de-DE" sz="1000" smtClean="0"/>
          </a:p>
        </p:txBody>
      </p:sp>
      <p:pic>
        <p:nvPicPr>
          <p:cNvPr id="24580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0713"/>
            <a:ext cx="4829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1547813" y="2176463"/>
            <a:ext cx="6858000" cy="3681412"/>
          </a:xfrm>
        </p:spPr>
        <p:txBody>
          <a:bodyPr/>
          <a:lstStyle/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EG 14 (143 Punkte)</a:t>
            </a:r>
          </a:p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Durchschnittliches Jahresentgelt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(inkl. 10% Leistungszulage)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ab ca. 84.094 € – 107.456 € </a:t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1184275" y="1281113"/>
            <a:ext cx="6858000" cy="666750"/>
          </a:xfrm>
        </p:spPr>
        <p:txBody>
          <a:bodyPr/>
          <a:lstStyle/>
          <a:p>
            <a:r>
              <a:rPr lang="de-DE" altLang="de-DE" smtClean="0"/>
              <a:t>ERA Niveaubeispiele</a:t>
            </a:r>
            <a:br>
              <a:rPr lang="de-DE" altLang="de-DE" smtClean="0"/>
            </a:br>
            <a:r>
              <a:rPr lang="de-DE" altLang="de-DE" smtClean="0"/>
              <a:t>zur Vergleichbarkeit</a:t>
            </a:r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669B1C-E9D5-4351-AEA3-C9F37F760299}" type="slidenum">
              <a:rPr lang="de-DE" altLang="de-DE" sz="1000" smtClean="0"/>
              <a:pPr/>
              <a:t>17</a:t>
            </a:fld>
            <a:endParaRPr lang="de-DE" altLang="de-DE" sz="1000" smtClean="0"/>
          </a:p>
        </p:txBody>
      </p:sp>
      <p:pic>
        <p:nvPicPr>
          <p:cNvPr id="2560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7815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EG 12 (124 Punkte)</a:t>
            </a:r>
          </a:p>
          <a:p>
            <a:pPr>
              <a:defRPr/>
            </a:pPr>
            <a:r>
              <a:rPr lang="de-DE" b="0" dirty="0" smtClean="0">
                <a:solidFill>
                  <a:schemeClr val="tx1"/>
                </a:solidFill>
              </a:rPr>
              <a:t>Durchschnittliches Jahresentgelt 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(inkl. 10% Leistungszulage)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ab ca. 67.330 € – 75.286 € </a:t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de-DE" b="0" dirty="0" smtClean="0">
                <a:solidFill>
                  <a:schemeClr val="tx1"/>
                </a:solidFill>
              </a:rPr>
              <a:t/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979613" y="4869160"/>
            <a:ext cx="6630987" cy="14186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1" hangingPunct="1">
              <a:buFont typeface="Times" pitchFamily="18" charset="0"/>
              <a:buChar char="•"/>
              <a:defRPr/>
            </a:pPr>
            <a:endParaRPr lang="de-DE">
              <a:latin typeface="Arial" charset="0"/>
            </a:endParaRPr>
          </a:p>
        </p:txBody>
      </p:sp>
      <p:sp>
        <p:nvSpPr>
          <p:cNvPr id="26627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81EFF-8202-4B52-ABB9-EF7E449EB653}" type="slidenum">
              <a:rPr lang="de-DE" altLang="de-DE" sz="1000" smtClean="0"/>
              <a:pPr/>
              <a:t>18</a:t>
            </a:fld>
            <a:endParaRPr lang="de-DE" altLang="de-DE" sz="1000" dirty="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6858000" cy="307975"/>
          </a:xfrm>
        </p:spPr>
        <p:txBody>
          <a:bodyPr/>
          <a:lstStyle/>
          <a:p>
            <a:r>
              <a:rPr lang="de-DE" altLang="de-DE" sz="2000" smtClean="0"/>
              <a:t>Für wen gelten Tarifverträge denn nun?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63763"/>
            <a:ext cx="6491808" cy="2705397"/>
          </a:xfrm>
        </p:spPr>
        <p:txBody>
          <a:bodyPr/>
          <a:lstStyle/>
          <a:p>
            <a:r>
              <a:rPr lang="de-DE" altLang="de-DE" sz="1400" dirty="0" smtClean="0">
                <a:solidFill>
                  <a:schemeClr val="tx1"/>
                </a:solidFill>
              </a:rPr>
              <a:t>Tarifgebunden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sind die </a:t>
            </a:r>
            <a:r>
              <a:rPr lang="de-DE" altLang="de-DE" sz="1400" dirty="0" smtClean="0">
                <a:solidFill>
                  <a:schemeClr val="tx1"/>
                </a:solidFill>
              </a:rPr>
              <a:t>Gewerkschaftsmitglieder 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und die </a:t>
            </a:r>
            <a:r>
              <a:rPr lang="de-DE" altLang="de-DE" sz="1400" b="0" i="1" dirty="0" smtClean="0">
                <a:solidFill>
                  <a:schemeClr val="tx1"/>
                </a:solidFill>
              </a:rPr>
              <a:t>Mitglieder des Arbeitgeberverbandes 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(§ 3 Abs. 1 Tarifvertragsgesetz). Nur bei beiderseitiger Mitgliedschaft gelten die Tarifverträge unmittelbar und zwingend (§ 4 Abs. 1 Tarifvertragsgesetz). </a:t>
            </a:r>
          </a:p>
          <a:p>
            <a:r>
              <a:rPr lang="de-DE" altLang="de-DE" sz="1400" b="0" dirty="0" smtClean="0">
                <a:solidFill>
                  <a:schemeClr val="tx1"/>
                </a:solidFill>
              </a:rPr>
              <a:t>Die Tarifbindung </a:t>
            </a:r>
            <a:r>
              <a:rPr lang="de-DE" altLang="de-DE" sz="1400" dirty="0" smtClean="0">
                <a:solidFill>
                  <a:schemeClr val="tx1"/>
                </a:solidFill>
              </a:rPr>
              <a:t>beginnt mit In-Kraft-Treten 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des Tarifvertrages bzw. </a:t>
            </a:r>
            <a:r>
              <a:rPr lang="de-DE" altLang="de-DE" sz="1400" dirty="0" smtClean="0">
                <a:solidFill>
                  <a:schemeClr val="tx1"/>
                </a:solidFill>
              </a:rPr>
              <a:t>Beitritt zur Gewerkschaft 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bzw. zum </a:t>
            </a:r>
            <a:r>
              <a:rPr lang="de-DE" altLang="de-DE" sz="1400" dirty="0" smtClean="0">
                <a:solidFill>
                  <a:schemeClr val="tx1"/>
                </a:solidFill>
              </a:rPr>
              <a:t>Arbeitgeberverband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. Sie endet nicht mit dem Austritt (Verbandsaustritt), sondern erst mit dem Ende des Tarifvertrages. Durch Bezugnahme im Arbeitsvertrag erfolgt keine 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Tarifbindung.</a:t>
            </a:r>
          </a:p>
          <a:p>
            <a:r>
              <a:rPr lang="de-DE" altLang="de-DE" sz="1600" dirty="0" smtClean="0">
                <a:solidFill>
                  <a:schemeClr val="bg1"/>
                </a:solidFill>
              </a:rPr>
              <a:t>Fazit: </a:t>
            </a:r>
            <a:br>
              <a:rPr lang="de-DE" altLang="de-DE" sz="1600" dirty="0" smtClean="0">
                <a:solidFill>
                  <a:schemeClr val="bg1"/>
                </a:solidFill>
              </a:rPr>
            </a:br>
            <a:r>
              <a:rPr lang="de-DE" altLang="de-DE" sz="1200" dirty="0" smtClean="0">
                <a:solidFill>
                  <a:schemeClr val="bg1"/>
                </a:solidFill>
              </a:rPr>
              <a:t>In allen Betrieben der Metall- und Elektroindustrie besteht somit die Verpflichtung, die tariflichen Normen zu überprüfen. Nach den uns vorliegenden Informationen und Analysen werden vielfach, tariflich einzuordnende Mitarbeiter tarifwidrig zu              AT-Angestellten deklariert, </a:t>
            </a:r>
            <a:r>
              <a:rPr lang="de-DE" altLang="de-DE" sz="1200" dirty="0" smtClean="0">
                <a:solidFill>
                  <a:schemeClr val="bg1"/>
                </a:solidFill>
              </a:rPr>
              <a:t>verbunden</a:t>
            </a:r>
            <a:r>
              <a:rPr lang="de-DE" altLang="de-DE" sz="1200" dirty="0" smtClean="0">
                <a:solidFill>
                  <a:schemeClr val="bg1"/>
                </a:solidFill>
              </a:rPr>
              <a:t> mit erheblichen Einkommensverlusten. </a:t>
            </a:r>
            <a:endParaRPr lang="de-DE" altLang="de-DE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1692275" y="1317625"/>
            <a:ext cx="6858000" cy="330200"/>
          </a:xfrm>
        </p:spPr>
        <p:txBody>
          <a:bodyPr/>
          <a:lstStyle/>
          <a:p>
            <a:r>
              <a:rPr lang="de-DE" altLang="de-DE" smtClean="0"/>
              <a:t>Gleiche Einkommensentwicklung ???</a:t>
            </a:r>
          </a:p>
        </p:txBody>
      </p:sp>
      <p:pic>
        <p:nvPicPr>
          <p:cNvPr id="27651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420938"/>
            <a:ext cx="5903912" cy="3913187"/>
          </a:xfrm>
        </p:spPr>
      </p:pic>
      <p:sp>
        <p:nvSpPr>
          <p:cNvPr id="27652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276696-2CA3-4066-BE57-4888533F2A05}" type="slidenum">
              <a:rPr lang="de-DE" altLang="de-DE" sz="1000" smtClean="0"/>
              <a:pPr/>
              <a:t>19</a:t>
            </a:fld>
            <a:endParaRPr lang="de-DE" altLang="de-DE" sz="1000" smtClean="0"/>
          </a:p>
        </p:txBody>
      </p:sp>
      <p:sp>
        <p:nvSpPr>
          <p:cNvPr id="6" name="Inhaltsplatzhalter 8"/>
          <p:cNvSpPr txBox="1">
            <a:spLocks/>
          </p:cNvSpPr>
          <p:nvPr/>
        </p:nvSpPr>
        <p:spPr bwMode="auto">
          <a:xfrm>
            <a:off x="1692275" y="1665288"/>
            <a:ext cx="69834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0" indent="-254000" algn="l" rtl="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SzPct val="120000"/>
              <a:buFont typeface="Times" panose="02020603050405020304" pitchFamily="18" charset="0"/>
              <a:buBlip>
                <a:blip r:embed="rId3"/>
              </a:buBlip>
              <a:defRPr b="1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1pPr>
            <a:lvl2pPr marL="584200" indent="-139700" algn="l" rtl="0" eaLnBrk="0" fontAlgn="base" hangingPunct="0">
              <a:lnSpc>
                <a:spcPts val="1600"/>
              </a:lnSpc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+mn-lt"/>
              </a:defRPr>
            </a:lvl2pPr>
            <a:lvl3pPr marL="892175" indent="-117475" algn="l" rtl="0" eaLnBrk="0" fontAlgn="base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+mn-lt"/>
              </a:defRPr>
            </a:lvl4pPr>
            <a:lvl5pPr marL="1808163" indent="-30638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itchFamily="18" charset="0"/>
              </a:defRPr>
            </a:lvl5pPr>
            <a:lvl6pPr marL="22653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itchFamily="18" charset="0"/>
              </a:defRPr>
            </a:lvl6pPr>
            <a:lvl7pPr marL="27225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itchFamily="18" charset="0"/>
              </a:defRPr>
            </a:lvl7pPr>
            <a:lvl8pPr marL="31797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itchFamily="18" charset="0"/>
              </a:defRPr>
            </a:lvl8pPr>
            <a:lvl9pPr marL="36369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00000"/>
              </a:lnSpc>
              <a:buFont typeface="Times" panose="02020603050405020304" pitchFamily="18" charset="0"/>
              <a:buNone/>
              <a:defRPr/>
            </a:pPr>
            <a:r>
              <a:rPr lang="de-DE" sz="1800" b="0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Über 33 Prozent Entgelterhöhung in den letzten 10 Jahren</a:t>
            </a:r>
            <a:br>
              <a:rPr lang="de-DE" sz="1800" b="0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de-DE" sz="1400" b="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Die Zahlen der Tarifentwicklung zeigen es deutlich! Das ist der Erfolg einer starken gewerkschaftlichen Organisation der Beschäftigten in der Metall- und Elektroindustrie. </a:t>
            </a:r>
            <a:r>
              <a:rPr lang="de-DE" sz="1800" b="0" kern="0" dirty="0" smtClean="0">
                <a:solidFill>
                  <a:schemeClr val="tx1"/>
                </a:solidFill>
              </a:rPr>
              <a:t/>
            </a:r>
            <a:br>
              <a:rPr lang="de-DE" sz="1800" b="0" kern="0" dirty="0" smtClean="0">
                <a:solidFill>
                  <a:schemeClr val="tx1"/>
                </a:solidFill>
              </a:rPr>
            </a:br>
            <a:r>
              <a:rPr lang="de-DE" sz="1800" b="0" kern="0" dirty="0" smtClean="0">
                <a:solidFill>
                  <a:schemeClr val="tx1"/>
                </a:solidFill>
              </a:rPr>
              <a:t/>
            </a:r>
            <a:br>
              <a:rPr lang="de-DE" sz="1800" b="0" kern="0" dirty="0" smtClean="0">
                <a:solidFill>
                  <a:schemeClr val="tx1"/>
                </a:solidFill>
              </a:rPr>
            </a:br>
            <a:r>
              <a:rPr lang="de-DE" sz="1800" kern="0" dirty="0" smtClean="0">
                <a:solidFill>
                  <a:srgbClr val="FF0000"/>
                </a:solidFill>
              </a:rPr>
              <a:t/>
            </a:r>
            <a:br>
              <a:rPr lang="de-DE" sz="1800" kern="0" dirty="0" smtClean="0">
                <a:solidFill>
                  <a:srgbClr val="FF0000"/>
                </a:solidFill>
              </a:rPr>
            </a:br>
            <a:endParaRPr lang="de-DE" sz="1800" kern="0" dirty="0" smtClean="0">
              <a:solidFill>
                <a:srgbClr val="FF0000"/>
              </a:solidFill>
            </a:endParaRP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de-DE" sz="1800" b="0" kern="0" dirty="0" smtClean="0">
                <a:solidFill>
                  <a:schemeClr val="tx1"/>
                </a:solidFill>
              </a:rPr>
              <a:t/>
            </a:r>
            <a:br>
              <a:rPr lang="de-DE" sz="1800" b="0" kern="0" dirty="0" smtClean="0">
                <a:solidFill>
                  <a:schemeClr val="tx1"/>
                </a:solidFill>
              </a:rPr>
            </a:b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>
              <a:defRPr/>
            </a:pPr>
            <a:endParaRPr lang="de-DE" sz="1800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95D93-6C17-4A16-85F8-1971C78FB273}" type="slidenum">
              <a:rPr lang="de-DE" altLang="de-DE" sz="1000" smtClean="0"/>
              <a:pPr/>
              <a:t>2</a:t>
            </a:fld>
            <a:endParaRPr lang="de-DE" altLang="de-DE" sz="10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730375"/>
            <a:ext cx="6858000" cy="307975"/>
          </a:xfrm>
        </p:spPr>
        <p:txBody>
          <a:bodyPr/>
          <a:lstStyle/>
          <a:p>
            <a:pPr eaLnBrk="1" hangingPunct="1"/>
            <a:r>
              <a:rPr lang="de-DE" altLang="de-DE" sz="2000" smtClean="0"/>
              <a:t>Inhalt 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28788" y="2424113"/>
            <a:ext cx="7451725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2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728663" indent="169863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1077913" indent="-117475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311275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1808163" indent="-306388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2653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7225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1797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6369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tx1"/>
                </a:solidFill>
              </a:rPr>
              <a:t>Was machen wir?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tx1"/>
                </a:solidFill>
              </a:rPr>
              <a:t>Was ist ein AT-Angestellter?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tx1"/>
                </a:solidFill>
              </a:rPr>
              <a:t>Definition „AT-Angestellte“ nach BAG und Tarifvertrag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tx1"/>
                </a:solidFill>
              </a:rPr>
              <a:t>Aktuelle Entgelte am Beispiel Tarif NRW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786746-CAAE-4F28-9D09-9C6D90D69B26}" type="slidenum">
              <a:rPr lang="de-DE" altLang="de-DE" sz="1000" smtClean="0"/>
              <a:pPr/>
              <a:t>20</a:t>
            </a:fld>
            <a:endParaRPr lang="de-DE" altLang="de-DE" sz="10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7140575" cy="666750"/>
          </a:xfrm>
        </p:spPr>
        <p:txBody>
          <a:bodyPr/>
          <a:lstStyle/>
          <a:p>
            <a:r>
              <a:rPr lang="de-DE" altLang="de-DE" sz="1800" b="0" i="1" smtClean="0"/>
              <a:t>… und was machen wir in der Praxis daraus?</a:t>
            </a:r>
            <a:r>
              <a:rPr lang="de-DE" altLang="de-DE" sz="2000" b="0" i="1" smtClean="0"/>
              <a:t/>
            </a:r>
            <a:br>
              <a:rPr lang="de-DE" altLang="de-DE" sz="2000" b="0" i="1" smtClean="0"/>
            </a:br>
            <a:endParaRPr lang="de-DE" altLang="de-DE" sz="2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33600"/>
            <a:ext cx="6858000" cy="3681413"/>
          </a:xfrm>
        </p:spPr>
        <p:txBody>
          <a:bodyPr/>
          <a:lstStyle/>
          <a:p>
            <a:pPr marL="0" indent="0" algn="ctr">
              <a:buFont typeface="Times" panose="02020603050405020304" pitchFamily="18" charset="0"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Mitglied werden und tarifkonformes Entgelt mit unserer Unterstützung einfordern</a:t>
            </a:r>
          </a:p>
          <a:p>
            <a:pPr marL="0" indent="0" algn="ctr">
              <a:buFont typeface="Times" panose="02020603050405020304" pitchFamily="18" charset="0"/>
              <a:buNone/>
            </a:pPr>
            <a:endParaRPr lang="de-DE" altLang="de-DE" b="0" i="1" smtClean="0">
              <a:solidFill>
                <a:srgbClr val="FF0000"/>
              </a:solidFill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195513" y="2890838"/>
            <a:ext cx="60483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</a:pPr>
            <a:endParaRPr lang="de-DE" altLang="de-DE" sz="1800"/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800"/>
              <a:t>Bei Rückfragen bzw. für weitere Infos / Materialien könnt ihr euch gerne an uns wenden!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de-DE" altLang="de-DE" sz="1800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455988" y="4137025"/>
            <a:ext cx="352901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400"/>
              <a:t>Wolfgang Rasten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400"/>
              <a:t>Kati Köhler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400">
                <a:solidFill>
                  <a:schemeClr val="bg2"/>
                </a:solidFill>
              </a:rPr>
              <a:t>IG Metall Köln - Leverkusen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endParaRPr lang="de-DE" altLang="de-DE" sz="1400">
              <a:solidFill>
                <a:schemeClr val="bg2"/>
              </a:solidFill>
            </a:endParaRP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400">
                <a:solidFill>
                  <a:schemeClr val="bg2"/>
                </a:solidFill>
              </a:rPr>
              <a:t>Tel. +49 221 951524- 0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400">
                <a:solidFill>
                  <a:schemeClr val="bg2"/>
                </a:solidFill>
              </a:rPr>
              <a:t>Mobil: +49 160 5331772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400">
                <a:solidFill>
                  <a:schemeClr val="bg2"/>
                </a:solidFill>
              </a:rPr>
              <a:t>E-mail: wolfgang.rasten@igmetall.de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de-DE" altLang="de-DE" sz="1400">
                <a:solidFill>
                  <a:schemeClr val="bg2"/>
                </a:solidFill>
              </a:rPr>
              <a:t>E-mail: kati.koehler@igmetall.de</a:t>
            </a:r>
            <a:endParaRPr lang="de-DE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97367-D337-4845-BD19-1E312798EEB0}" type="slidenum">
              <a:rPr lang="de-DE" altLang="de-DE" sz="1000" smtClean="0"/>
              <a:pPr/>
              <a:t>3</a:t>
            </a:fld>
            <a:endParaRPr lang="de-DE" altLang="de-DE" sz="10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688" y="1484313"/>
            <a:ext cx="6858000" cy="990600"/>
          </a:xfrm>
        </p:spPr>
        <p:txBody>
          <a:bodyPr/>
          <a:lstStyle/>
          <a:p>
            <a:r>
              <a:rPr lang="de-DE" altLang="de-DE" sz="2000" smtClean="0"/>
              <a:t>Was hat die IG Metall mit der Gruppe der außertariflich (AT-) Beschäftigten zu tun?</a:t>
            </a:r>
            <a:br>
              <a:rPr lang="de-DE" altLang="de-DE" sz="2000" smtClean="0"/>
            </a:br>
            <a:endParaRPr lang="de-DE" altLang="de-DE" sz="20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4038" y="2493963"/>
            <a:ext cx="7212012" cy="3814762"/>
          </a:xfrm>
        </p:spPr>
        <p:txBody>
          <a:bodyPr/>
          <a:lstStyle/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Es gibt echte </a:t>
            </a:r>
            <a:r>
              <a:rPr lang="de-DE" altLang="de-DE" b="0" dirty="0" err="1" smtClean="0">
                <a:solidFill>
                  <a:schemeClr val="tx1"/>
                </a:solidFill>
              </a:rPr>
              <a:t>AT`ler</a:t>
            </a:r>
            <a:r>
              <a:rPr lang="de-DE" altLang="de-DE" b="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Es gibt „unechte“ </a:t>
            </a:r>
            <a:r>
              <a:rPr lang="de-DE" altLang="de-DE" b="0" dirty="0" err="1" smtClean="0">
                <a:solidFill>
                  <a:schemeClr val="tx1"/>
                </a:solidFill>
              </a:rPr>
              <a:t>AT‘ler</a:t>
            </a:r>
            <a:r>
              <a:rPr lang="de-DE" altLang="de-DE" b="0" dirty="0" smtClean="0">
                <a:solidFill>
                  <a:schemeClr val="tx1"/>
                </a:solidFill>
              </a:rPr>
              <a:t> in den Betrieben </a:t>
            </a:r>
            <a:endParaRPr lang="de-DE" altLang="de-DE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Für die Betroffenen sind Grenzen zwischen AT-Angestellten und Tarifangestellten oft unklar</a:t>
            </a:r>
          </a:p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Die oberen Entgeltgruppen werden nicht genutzt bzw. bleiben unbesetzt, statt dessen werden tarifwidrig AT-Verträge abgeschlossen</a:t>
            </a:r>
          </a:p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Die Abgrenzung ist jedoch tariflich klar definiert</a:t>
            </a:r>
          </a:p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Der Betriebsrat hat die Pflicht auf Einhaltung der Tarifverträge zu achten (§ 80 BetrVG )</a:t>
            </a:r>
            <a:endParaRPr lang="de-DE" altLang="de-DE" dirty="0">
              <a:solidFill>
                <a:srgbClr val="FF0000"/>
              </a:solidFill>
            </a:endParaRPr>
          </a:p>
          <a:p>
            <a:pPr marL="0" indent="0">
              <a:buFont typeface="Times" panose="02020603050405020304" pitchFamily="18" charset="0"/>
              <a:buNone/>
              <a:defRPr/>
            </a:pPr>
            <a:endParaRPr lang="de-DE" altLang="de-DE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438CA5-241E-4858-BDDC-55CCFCAB65D6}" type="slidenum">
              <a:rPr lang="de-DE" altLang="de-DE" sz="1000" smtClean="0"/>
              <a:pPr/>
              <a:t>4</a:t>
            </a:fld>
            <a:endParaRPr lang="de-DE" altLang="de-DE" sz="1000" smtClean="0"/>
          </a:p>
        </p:txBody>
      </p:sp>
      <p:pic>
        <p:nvPicPr>
          <p:cNvPr id="1126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51006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hteck 3"/>
          <p:cNvSpPr>
            <a:spLocks noChangeArrowheads="1"/>
          </p:cNvSpPr>
          <p:nvPr/>
        </p:nvSpPr>
        <p:spPr bwMode="auto">
          <a:xfrm>
            <a:off x="6300788" y="4868863"/>
            <a:ext cx="2374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Char char="•"/>
            </a:pPr>
            <a:endParaRPr lang="de-DE" altLang="de-DE"/>
          </a:p>
        </p:txBody>
      </p:sp>
      <p:sp>
        <p:nvSpPr>
          <p:cNvPr id="11269" name="Rechteck 4"/>
          <p:cNvSpPr>
            <a:spLocks noChangeArrowheads="1"/>
          </p:cNvSpPr>
          <p:nvPr/>
        </p:nvSpPr>
        <p:spPr bwMode="auto">
          <a:xfrm>
            <a:off x="6975475" y="1341438"/>
            <a:ext cx="19177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altLang="de-DE" sz="1400" b="1">
                <a:solidFill>
                  <a:srgbClr val="FF0000"/>
                </a:solidFill>
              </a:rPr>
              <a:t>Fazit: 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/>
              <a:t>Individuelle AT Vereinbarungen können tarifliche Normen nicht unterschreiten und sind demzufolge unwirksam!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A8D674-E22C-47ED-B241-59C2C65A24A5}" type="slidenum">
              <a:rPr lang="de-DE" altLang="de-DE" sz="1000" smtClean="0"/>
              <a:pPr/>
              <a:t>5</a:t>
            </a:fld>
            <a:endParaRPr lang="de-DE" altLang="de-DE" sz="1000" smtClean="0"/>
          </a:p>
        </p:txBody>
      </p:sp>
      <p:pic>
        <p:nvPicPr>
          <p:cNvPr id="1229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4914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49117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4"/>
          <p:cNvGraphicFramePr>
            <a:graphicFrameLocks/>
          </p:cNvGraphicFramePr>
          <p:nvPr/>
        </p:nvGraphicFramePr>
        <p:xfrm>
          <a:off x="1187450" y="1268413"/>
          <a:ext cx="7777164" cy="497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29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Tarif</a:t>
                      </a:r>
                      <a:endParaRPr lang="de-DE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Gesetz</a:t>
                      </a:r>
                      <a:endParaRPr lang="de-DE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Wochenarbeitszeit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 der Regel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 Stunden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Montag bis Freitag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Wochenarbeitszeit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 Stunden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Montag bis Samstag 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Urlaubsanspruch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 Arbeitstage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 Wochen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rgbClr val="C9C3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Urlaubsanspruch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Arbeitstage =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 Wochen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rgbClr val="C9C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Sonderzahlungen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72%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zusätzliches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Urlaubsgeld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55%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13. Monatsentgelt</a:t>
                      </a:r>
                      <a:endParaRPr lang="de-DE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Keine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gesetzliche Regelung über Sonderzahlungen wie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z.B.: </a:t>
                      </a:r>
                      <a:br>
                        <a:rPr lang="de-DE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Urlaubsgeld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 Euro 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Löhne, Gehälter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Ausbildungstarife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tarifverträglich festgelegt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rgbClr val="C9C3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Keine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gesetzlichen Ansprüche für gerechte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Entlohnung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rgbClr val="C9C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26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Tarifliches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Zusatzgeld 27,5% 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oder </a:t>
                      </a:r>
                      <a:br>
                        <a:rPr lang="de-DE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6+2 freie Tage 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für Kinderbetreuung/ Pflege/ Schicht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Keine gesetzliche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Ansprüche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213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Anspruch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auf 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verkürzte Vollzeit bis zu 24 Monate</a:t>
                      </a:r>
                      <a:r>
                        <a:rPr lang="de-DE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mit Rückkehrrecht in Vollzeit 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bisher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nur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Gesetzentwurf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zur Brückenteilzeit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303" marR="64303" marT="32158" marB="3215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FE5092-D790-4113-B1A4-2A94A90062D9}" type="slidenum">
              <a:rPr lang="de-DE" altLang="de-DE" sz="1000" smtClean="0"/>
              <a:pPr/>
              <a:t>7</a:t>
            </a:fld>
            <a:endParaRPr lang="de-DE" altLang="de-DE" sz="10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smtClean="0"/>
              <a:t>Was ist ein AT-Angestellter?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33600"/>
            <a:ext cx="7212013" cy="3024188"/>
          </a:xfrm>
        </p:spPr>
        <p:txBody>
          <a:bodyPr/>
          <a:lstStyle/>
          <a:p>
            <a:r>
              <a:rPr lang="de-DE" altLang="de-DE" b="0" smtClean="0">
                <a:solidFill>
                  <a:schemeClr val="tx1"/>
                </a:solidFill>
              </a:rPr>
              <a:t>Abgrenzung zum leitenden Angestellten: Dieser ist gesetzlich definiert (§ 14 KSchG, § 5 BetrVG): Generalvollmacht/Prokura, selbständige Einstellung/Entlassung von AN, weisungsfreie Entscheidungen.</a:t>
            </a:r>
          </a:p>
          <a:p>
            <a:r>
              <a:rPr lang="de-DE" altLang="de-DE" b="0" smtClean="0">
                <a:solidFill>
                  <a:schemeClr val="tx1"/>
                </a:solidFill>
              </a:rPr>
              <a:t>Leitende Angestellte sind i.d.R. gleichzeitig „</a:t>
            </a:r>
            <a:r>
              <a:rPr lang="de-DE" altLang="de-DE" b="0" smtClean="0">
                <a:solidFill>
                  <a:srgbClr val="FF0000"/>
                </a:solidFill>
              </a:rPr>
              <a:t>A</a:t>
            </a:r>
            <a:r>
              <a:rPr lang="de-DE" altLang="de-DE" b="0" smtClean="0">
                <a:solidFill>
                  <a:schemeClr val="tx1"/>
                </a:solidFill>
              </a:rPr>
              <a:t>ußer </a:t>
            </a:r>
            <a:r>
              <a:rPr lang="de-DE" altLang="de-DE" b="0" smtClean="0">
                <a:solidFill>
                  <a:srgbClr val="FF0000"/>
                </a:solidFill>
              </a:rPr>
              <a:t>T</a:t>
            </a:r>
            <a:r>
              <a:rPr lang="de-DE" altLang="de-DE" b="0" smtClean="0">
                <a:solidFill>
                  <a:schemeClr val="tx1"/>
                </a:solidFill>
              </a:rPr>
              <a:t>arif“, sog. AT-Angestellte, aber AT-Angestellte sind nicht zwangsläufig leitende Angestellte.</a:t>
            </a:r>
          </a:p>
          <a:p>
            <a:r>
              <a:rPr lang="de-DE" altLang="de-DE" smtClean="0">
                <a:solidFill>
                  <a:schemeClr val="tx1"/>
                </a:solidFill>
              </a:rPr>
              <a:t>Die Abgrenzung AT-Angestellter und Tarifbeschäftigter erfolgt im rechtlichen Sinn durch die Definition des jeweiligen Tarifvertrages. 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979613" y="5588000"/>
            <a:ext cx="6769100" cy="288925"/>
          </a:xfrm>
          <a:prstGeom prst="rect">
            <a:avLst/>
          </a:prstGeom>
          <a:solidFill>
            <a:srgbClr val="F3F3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2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584200" indent="-13970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892175" indent="-117475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311275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1808163" indent="-306388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2653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7225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1797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6369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SzTx/>
              <a:buFont typeface="Arial" panose="020B0604020202020204" pitchFamily="34" charset="0"/>
              <a:buChar char="►"/>
            </a:pPr>
            <a:r>
              <a:rPr lang="de-DE" altLang="de-DE" sz="1400">
                <a:solidFill>
                  <a:srgbClr val="FF0000"/>
                </a:solidFill>
              </a:rPr>
              <a:t> Der Begriff „AT“ macht nur dort Sinn, wo Tarifverträge angewendet werden!</a:t>
            </a:r>
            <a:endParaRPr lang="de-DE" altLang="de-DE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25A2F2-D8CC-46CC-8CF0-85B770737A22}" type="slidenum">
              <a:rPr lang="de-DE" altLang="de-DE" sz="1000" smtClean="0"/>
              <a:pPr/>
              <a:t>8</a:t>
            </a:fld>
            <a:endParaRPr lang="de-DE" altLang="de-DE" sz="10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6858000" cy="307975"/>
          </a:xfrm>
        </p:spPr>
        <p:txBody>
          <a:bodyPr/>
          <a:lstStyle/>
          <a:p>
            <a:pPr eaLnBrk="1" hangingPunct="1"/>
            <a:r>
              <a:rPr lang="de-DE" altLang="de-DE" sz="2000" smtClean="0"/>
              <a:t>Was ist ein AT-Angestellter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73250" y="1989138"/>
            <a:ext cx="280828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54000" indent="-254000"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2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584200" indent="-13970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892175" indent="-117475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311275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1808163" indent="-306388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2653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7225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1797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6369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Tarifrecht: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862138" y="4330700"/>
            <a:ext cx="6119812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54000" indent="-254000"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2"/>
              </a:buBlip>
              <a:defRPr b="1">
                <a:solidFill>
                  <a:srgbClr val="5B5B5B"/>
                </a:solidFill>
                <a:latin typeface="Arial" panose="020B0604020202020204" pitchFamily="34" charset="0"/>
              </a:defRPr>
            </a:lvl1pPr>
            <a:lvl2pPr marL="584200" indent="-13970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defRPr sz="1400">
                <a:solidFill>
                  <a:srgbClr val="5B5B5B"/>
                </a:solidFill>
                <a:latin typeface="Arial" panose="020B0604020202020204" pitchFamily="34" charset="0"/>
              </a:defRPr>
            </a:lvl2pPr>
            <a:lvl3pPr marL="892175" indent="-117475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defRPr sz="1200">
                <a:solidFill>
                  <a:srgbClr val="5B5B5B"/>
                </a:solidFill>
                <a:latin typeface="Arial" panose="020B0604020202020204" pitchFamily="34" charset="0"/>
              </a:defRPr>
            </a:lvl3pPr>
            <a:lvl4pPr marL="1311275" indent="-228600">
              <a:spcBef>
                <a:spcPct val="20000"/>
              </a:spcBef>
              <a:defRPr sz="2000">
                <a:solidFill>
                  <a:srgbClr val="5B5B5B"/>
                </a:solidFill>
                <a:latin typeface="Arial" panose="020B0604020202020204" pitchFamily="34" charset="0"/>
              </a:defRPr>
            </a:lvl4pPr>
            <a:lvl5pPr marL="1808163" indent="-306388">
              <a:spcBef>
                <a:spcPct val="20000"/>
              </a:spcBef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5pPr>
            <a:lvl6pPr marL="22653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6pPr>
            <a:lvl7pPr marL="27225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7pPr>
            <a:lvl8pPr marL="31797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8pPr>
            <a:lvl9pPr marL="3636963" indent="-30638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B5B5B"/>
                </a:solidFill>
                <a:latin typeface="Times" panose="02020603050405020304" pitchFamily="18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lang="de-DE" altLang="de-DE" sz="1800">
                <a:solidFill>
                  <a:schemeClr val="tx1"/>
                </a:solidFill>
              </a:rPr>
              <a:t>Betriebsverfassungsrecht: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835150" y="2349500"/>
            <a:ext cx="3527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Tariflich Beschäftigte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364163" y="2349500"/>
            <a:ext cx="1295400" cy="576263"/>
          </a:xfrm>
          <a:prstGeom prst="rect">
            <a:avLst/>
          </a:prstGeom>
          <a:solidFill>
            <a:srgbClr val="008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                              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659563" y="2349500"/>
            <a:ext cx="1081087" cy="576263"/>
          </a:xfrm>
          <a:prstGeom prst="rect">
            <a:avLst/>
          </a:prstGeom>
          <a:solidFill>
            <a:srgbClr val="008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Char char="•"/>
            </a:pPr>
            <a:endParaRPr lang="de-DE" altLang="de-DE"/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 rot="5400000">
            <a:off x="3887788" y="1012825"/>
            <a:ext cx="576262" cy="4681538"/>
          </a:xfrm>
          <a:prstGeom prst="rightBrace">
            <a:avLst>
              <a:gd name="adj1" fmla="val 677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Char char="•"/>
            </a:pPr>
            <a:endParaRPr lang="de-DE" altLang="de-DE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580063" y="2417763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AT-Beschäftigte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835150" y="4649788"/>
            <a:ext cx="46815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   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515100" y="4649788"/>
            <a:ext cx="1225550" cy="576262"/>
          </a:xfrm>
          <a:prstGeom prst="rect">
            <a:avLst/>
          </a:prstGeom>
          <a:solidFill>
            <a:srgbClr val="59B4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Char char="•"/>
            </a:pPr>
            <a:endParaRPr lang="de-DE" altLang="de-DE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364163" y="23447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516688" y="464978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588125" y="4676775"/>
            <a:ext cx="1209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000" b="1"/>
              <a:t>Leitende</a:t>
            </a:r>
          </a:p>
          <a:p>
            <a:pPr algn="ctr" eaLnBrk="1" hangingPunct="1"/>
            <a:r>
              <a:rPr lang="de-DE" altLang="de-DE" sz="1000" b="1"/>
              <a:t>Angestellte</a:t>
            </a:r>
          </a:p>
          <a:p>
            <a:pPr algn="ctr" eaLnBrk="1" hangingPunct="1"/>
            <a:r>
              <a:rPr lang="de-DE" altLang="de-DE" sz="1000" b="1"/>
              <a:t>§5 Abs. 3 BetrVG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411413" y="3706813"/>
            <a:ext cx="370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i="1">
                <a:solidFill>
                  <a:srgbClr val="2F39FD"/>
                </a:solidFill>
              </a:rPr>
              <a:t>Mitbestimmung des Betriebsrates !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659563" y="2924175"/>
            <a:ext cx="0" cy="1728788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5364163" y="2924175"/>
            <a:ext cx="0" cy="23050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364163" y="4652963"/>
            <a:ext cx="1295400" cy="5762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                               </a:t>
            </a: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2268538" y="4729163"/>
            <a:ext cx="3925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/>
              <a:t>A r b e i t n e h m e r/i n n e n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835150" y="52292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5364163" y="52292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659563" y="52292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563938" y="5373688"/>
            <a:ext cx="330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/>
              <a:t>Tarif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559425" y="5373688"/>
            <a:ext cx="8128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/>
              <a:t>Außer Tarif</a:t>
            </a: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3995738" y="5457825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>
            <a:off x="1835150" y="5445125"/>
            <a:ext cx="1584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H="1">
            <a:off x="6804025" y="544512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  <p:bldP spid="6170" grpId="0"/>
      <p:bldP spid="6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29229D-5A55-49F0-8B3E-192C50A87B5D}" type="slidenum">
              <a:rPr lang="de-DE" altLang="de-DE" sz="1000" smtClean="0"/>
              <a:pPr/>
              <a:t>9</a:t>
            </a:fld>
            <a:endParaRPr lang="de-DE" altLang="de-DE" sz="1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7140575" cy="990600"/>
          </a:xfrm>
        </p:spPr>
        <p:txBody>
          <a:bodyPr/>
          <a:lstStyle/>
          <a:p>
            <a:r>
              <a:rPr lang="de-DE" altLang="de-DE" sz="2000" smtClean="0"/>
              <a:t>Definition „AT-Angestellte“ nach BAG</a:t>
            </a:r>
            <a:br>
              <a:rPr lang="de-DE" altLang="de-DE" sz="2000" smtClean="0"/>
            </a:br>
            <a:r>
              <a:rPr lang="de-DE" altLang="de-DE" sz="1800" b="0" i="1" smtClean="0"/>
              <a:t>Rechtsprechung des BAG (Beschluss 1 ABR 67/74 vom 24.2.1976)</a:t>
            </a:r>
            <a:br>
              <a:rPr lang="de-DE" altLang="de-DE" sz="1800" b="0" i="1" smtClean="0"/>
            </a:br>
            <a:endParaRPr lang="de-DE" altLang="de-DE" sz="1800" b="0" i="1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„Unter außertariflichen Angestellten versteht der Senat die Angestellten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die Kraft ihrer Tätigkeitsmerkmale nicht mehr unter den persönlichen Geltungsbereich des einschlägigen Tarifvertrages fallen,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deren Aufgabenbereich also höhere Anforderungen stellt als das der höchstbezahlten tariflichen Beschäftigungsgruppe.“</a:t>
            </a:r>
          </a:p>
          <a:p>
            <a:pPr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Entscheidend sind damit die Tarifverträge und ihre Abgrenzungs-regelungen im persönlichen Geltungsbereich.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de-DE" altLang="de-DE" b="0" dirty="0" smtClean="0">
                <a:solidFill>
                  <a:schemeClr val="tx1"/>
                </a:solidFill>
              </a:rPr>
              <a:t>    </a:t>
            </a: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Bildschirmpräsentation (4:3)</PresentationFormat>
  <Paragraphs>178</Paragraphs>
  <Slides>20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Times</vt:lpstr>
      <vt:lpstr>Wingdings</vt:lpstr>
      <vt:lpstr>Arial Narrow</vt:lpstr>
      <vt:lpstr>Leer</vt:lpstr>
      <vt:lpstr>PowerPoint-Präsentation</vt:lpstr>
      <vt:lpstr>Inhalt </vt:lpstr>
      <vt:lpstr>Was hat die IG Metall mit der Gruppe der außertariflich (AT-) Beschäftigten zu tun? </vt:lpstr>
      <vt:lpstr>PowerPoint-Präsentation</vt:lpstr>
      <vt:lpstr>PowerPoint-Präsentation</vt:lpstr>
      <vt:lpstr>PowerPoint-Präsentation</vt:lpstr>
      <vt:lpstr>Was ist ein AT-Angestellter?</vt:lpstr>
      <vt:lpstr>Was ist ein AT-Angestellter</vt:lpstr>
      <vt:lpstr>Definition „AT-Angestellte“ nach BAG Rechtsprechung des BAG (Beschluss 1 ABR 67/74 vom 24.2.1976) </vt:lpstr>
      <vt:lpstr>Definition AT-Angestellte laut Tarifvertrag NRW  </vt:lpstr>
      <vt:lpstr>Entgeltbestandteile AT-Entgelt und Tarif</vt:lpstr>
      <vt:lpstr>PowerPoint-Präsentation</vt:lpstr>
      <vt:lpstr>ERA Entgelttabelleab 1.4.2018 gültig </vt:lpstr>
      <vt:lpstr>ERA Niveaubeispiele zur Vergleichbarkeit</vt:lpstr>
      <vt:lpstr>ERA Niveaubeispiele zur Vergleichbarkeit</vt:lpstr>
      <vt:lpstr>ERA Niveaubeispiele zur Vergleichbarkeit</vt:lpstr>
      <vt:lpstr>ERA Niveaubeispiele zur Vergleichbarkeit</vt:lpstr>
      <vt:lpstr>Für wen gelten Tarifverträge denn nun?</vt:lpstr>
      <vt:lpstr>Gleiche Einkommensentwicklung ???</vt:lpstr>
      <vt:lpstr>… und was machen wir in der Praxis daraus? </vt:lpstr>
    </vt:vector>
  </TitlesOfParts>
  <Company>werbeagentur zimmermann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zimmermann</dc:creator>
  <cp:lastModifiedBy>Blum, Valerie</cp:lastModifiedBy>
  <cp:revision>303</cp:revision>
  <cp:lastPrinted>2019-04-02T14:48:07Z</cp:lastPrinted>
  <dcterms:created xsi:type="dcterms:W3CDTF">2001-11-12T07:51:36Z</dcterms:created>
  <dcterms:modified xsi:type="dcterms:W3CDTF">2019-04-11T13:40:17Z</dcterms:modified>
</cp:coreProperties>
</file>